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notesSlides/notesSlide2.xml" ContentType="application/vnd.openxmlformats-officedocument.presentationml.notesSlide+xml"/>
  <Override PartName="/ppt/tags/tag2.xml" ContentType="application/vnd.openxmlformats-officedocument.presentationml.tags+xml"/>
  <Override PartName="/ppt/notesSlides/notesSlide3.xml" ContentType="application/vnd.openxmlformats-officedocument.presentationml.notesSlide+xml"/>
  <Override PartName="/ppt/tags/tag3.xml" ContentType="application/vnd.openxmlformats-officedocument.presentationml.tags+xml"/>
  <Override PartName="/ppt/notesSlides/notesSlide4.xml" ContentType="application/vnd.openxmlformats-officedocument.presentationml.notesSlide+xml"/>
  <Override PartName="/ppt/tags/tag4.xml" ContentType="application/vnd.openxmlformats-officedocument.presentationml.tags+xml"/>
  <Override PartName="/ppt/notesSlides/notesSlide5.xml" ContentType="application/vnd.openxmlformats-officedocument.presentationml.notesSlide+xml"/>
  <Override PartName="/ppt/tags/tag5.xml" ContentType="application/vnd.openxmlformats-officedocument.presentationml.tags+xml"/>
  <Override PartName="/ppt/notesSlides/notesSlide6.xml" ContentType="application/vnd.openxmlformats-officedocument.presentationml.notesSlide+xml"/>
  <Override PartName="/ppt/notesSlides/notesSlide7.xml" ContentType="application/vnd.openxmlformats-officedocument.presentationml.notesSlide+xml"/>
  <Override PartName="/ppt/tags/tag6.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5"/>
  </p:sldMasterIdLst>
  <p:notesMasterIdLst>
    <p:notesMasterId r:id="rId15"/>
  </p:notesMasterIdLst>
  <p:sldIdLst>
    <p:sldId id="292" r:id="rId6"/>
    <p:sldId id="312" r:id="rId7"/>
    <p:sldId id="327" r:id="rId8"/>
    <p:sldId id="328" r:id="rId9"/>
    <p:sldId id="329" r:id="rId10"/>
    <p:sldId id="325" r:id="rId11"/>
    <p:sldId id="319" r:id="rId12"/>
    <p:sldId id="324" r:id="rId13"/>
    <p:sldId id="298" r:id="rId14"/>
  </p:sldIdLst>
  <p:sldSz cx="12239625" cy="6840538"/>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99">
          <p15:clr>
            <a:srgbClr val="A4A3A4"/>
          </p15:clr>
        </p15:guide>
        <p15:guide id="2" pos="3855">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howGuides="1">
      <p:cViewPr>
        <p:scale>
          <a:sx n="87" d="100"/>
          <a:sy n="87" d="100"/>
        </p:scale>
        <p:origin x="-48" y="-258"/>
      </p:cViewPr>
      <p:guideLst>
        <p:guide orient="horz" pos="2199"/>
        <p:guide pos="3855"/>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tableStyles" Target="tableStyle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9D266EBB-0E58-47B2-8EA8-A694003FD0F2}" type="datetimeFigureOut">
              <a:rPr lang="en-GB" smtClean="0"/>
              <a:t>10/01/2018</a:t>
            </a:fld>
            <a:endParaRPr lang="en-GB" dirty="0"/>
          </a:p>
        </p:txBody>
      </p:sp>
      <p:sp>
        <p:nvSpPr>
          <p:cNvPr id="4" name="Slide Image Placeholder 3"/>
          <p:cNvSpPr>
            <a:spLocks noGrp="1" noRot="1" noChangeAspect="1"/>
          </p:cNvSpPr>
          <p:nvPr>
            <p:ph type="sldImg" idx="2"/>
          </p:nvPr>
        </p:nvSpPr>
        <p:spPr>
          <a:xfrm>
            <a:off x="403225" y="1241425"/>
            <a:ext cx="5991225" cy="3349625"/>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EFC50299-5D49-4341-93C4-E56654763289}" type="slidenum">
              <a:rPr lang="en-GB" smtClean="0"/>
              <a:t>‹#›</a:t>
            </a:fld>
            <a:endParaRPr lang="en-GB" dirty="0"/>
          </a:p>
        </p:txBody>
      </p:sp>
    </p:spTree>
    <p:extLst>
      <p:ext uri="{BB962C8B-B14F-4D97-AF65-F5344CB8AC3E}">
        <p14:creationId xmlns:p14="http://schemas.microsoft.com/office/powerpoint/2010/main" val="8894341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1.xml"/></Relationships>
</file>

<file path=ppt/notesSlides/_rels/notesSlide2.xml.rels><?xml version="1.0" encoding="UTF-8" standalone="yes"?>
<Relationships xmlns="http://schemas.openxmlformats.org/package/2006/relationships"><Relationship Id="rId3" Type="http://schemas.openxmlformats.org/officeDocument/2006/relationships/slide" Target="../slides/slide2.xml"/><Relationship Id="rId2" Type="http://schemas.openxmlformats.org/officeDocument/2006/relationships/notesMaster" Target="../notesMasters/notesMaster1.xml"/><Relationship Id="rId1" Type="http://schemas.openxmlformats.org/officeDocument/2006/relationships/tags" Target="../tags/tag2.xml"/></Relationships>
</file>

<file path=ppt/notesSlides/_rels/notesSlide3.xml.rels><?xml version="1.0" encoding="UTF-8" standalone="yes"?>
<Relationships xmlns="http://schemas.openxmlformats.org/package/2006/relationships"><Relationship Id="rId3" Type="http://schemas.openxmlformats.org/officeDocument/2006/relationships/slide" Target="../slides/slide3.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4.xml.rels><?xml version="1.0" encoding="UTF-8" standalone="yes"?>
<Relationships xmlns="http://schemas.openxmlformats.org/package/2006/relationships"><Relationship Id="rId3" Type="http://schemas.openxmlformats.org/officeDocument/2006/relationships/slide" Target="../slides/slide4.xml"/><Relationship Id="rId2" Type="http://schemas.openxmlformats.org/officeDocument/2006/relationships/notesMaster" Target="../notesMasters/notesMaster1.xml"/><Relationship Id="rId1" Type="http://schemas.openxmlformats.org/officeDocument/2006/relationships/tags" Target="../tags/tag4.xml"/></Relationships>
</file>

<file path=ppt/notesSlides/_rels/notesSlide5.xml.rels><?xml version="1.0" encoding="UTF-8" standalone="yes"?>
<Relationships xmlns="http://schemas.openxmlformats.org/package/2006/relationships"><Relationship Id="rId3" Type="http://schemas.openxmlformats.org/officeDocument/2006/relationships/slide" Target="../slides/slide6.xml"/><Relationship Id="rId2" Type="http://schemas.openxmlformats.org/officeDocument/2006/relationships/notesMaster" Target="../notesMasters/notesMaster1.xml"/><Relationship Id="rId1" Type="http://schemas.openxmlformats.org/officeDocument/2006/relationships/tags" Target="../tags/tag5.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slide" Target="../slides/slide9.xml"/><Relationship Id="rId2" Type="http://schemas.openxmlformats.org/officeDocument/2006/relationships/notesMaster" Target="../notesMasters/notesMaster1.xml"/><Relationship Id="rId1" Type="http://schemas.openxmlformats.org/officeDocument/2006/relationships/tags" Target="../tags/tag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endParaRPr lang="en-GB" dirty="0"/>
          </a:p>
        </p:txBody>
      </p:sp>
      <p:sp>
        <p:nvSpPr>
          <p:cNvPr id="4" name="Slide Number Placeholder 3"/>
          <p:cNvSpPr>
            <a:spLocks noGrp="1"/>
          </p:cNvSpPr>
          <p:nvPr>
            <p:ph type="sldNum" sz="quarter" idx="10"/>
          </p:nvPr>
        </p:nvSpPr>
        <p:spPr/>
        <p:txBody>
          <a:bodyPr/>
          <a:lstStyle/>
          <a:p>
            <a:fld id="{EFC50299-5D49-4341-93C4-E56654763289}" type="slidenum">
              <a:rPr lang="en-GB" smtClean="0"/>
              <a:t>1</a:t>
            </a:fld>
            <a:endParaRPr lang="en-GB" dirty="0"/>
          </a:p>
        </p:txBody>
      </p:sp>
    </p:spTree>
    <p:extLst>
      <p:ext uri="{BB962C8B-B14F-4D97-AF65-F5344CB8AC3E}">
        <p14:creationId xmlns:p14="http://schemas.microsoft.com/office/powerpoint/2010/main" val="28743344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endParaRPr lang="en-GB" dirty="0"/>
          </a:p>
        </p:txBody>
      </p:sp>
      <p:sp>
        <p:nvSpPr>
          <p:cNvPr id="4" name="Slide Number Placeholder 3"/>
          <p:cNvSpPr>
            <a:spLocks noGrp="1"/>
          </p:cNvSpPr>
          <p:nvPr>
            <p:ph type="sldNum" sz="quarter" idx="10"/>
          </p:nvPr>
        </p:nvSpPr>
        <p:spPr/>
        <p:txBody>
          <a:bodyPr/>
          <a:lstStyle/>
          <a:p>
            <a:fld id="{EFC50299-5D49-4341-93C4-E56654763289}" type="slidenum">
              <a:rPr lang="en-GB" smtClean="0"/>
              <a:t>2</a:t>
            </a:fld>
            <a:endParaRPr lang="en-GB" dirty="0"/>
          </a:p>
        </p:txBody>
      </p:sp>
    </p:spTree>
    <p:extLst>
      <p:ext uri="{BB962C8B-B14F-4D97-AF65-F5344CB8AC3E}">
        <p14:creationId xmlns:p14="http://schemas.microsoft.com/office/powerpoint/2010/main" val="41987687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endParaRPr lang="en-GB" dirty="0"/>
          </a:p>
        </p:txBody>
      </p:sp>
      <p:sp>
        <p:nvSpPr>
          <p:cNvPr id="4" name="Slide Number Placeholder 3"/>
          <p:cNvSpPr>
            <a:spLocks noGrp="1"/>
          </p:cNvSpPr>
          <p:nvPr>
            <p:ph type="sldNum" sz="quarter" idx="10"/>
          </p:nvPr>
        </p:nvSpPr>
        <p:spPr/>
        <p:txBody>
          <a:bodyPr/>
          <a:lstStyle/>
          <a:p>
            <a:fld id="{EFC50299-5D49-4341-93C4-E56654763289}" type="slidenum">
              <a:rPr lang="en-GB" smtClean="0"/>
              <a:t>3</a:t>
            </a:fld>
            <a:endParaRPr lang="en-GB" dirty="0"/>
          </a:p>
        </p:txBody>
      </p:sp>
    </p:spTree>
    <p:extLst>
      <p:ext uri="{BB962C8B-B14F-4D97-AF65-F5344CB8AC3E}">
        <p14:creationId xmlns:p14="http://schemas.microsoft.com/office/powerpoint/2010/main" val="36381658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endParaRPr lang="en-GB" dirty="0"/>
          </a:p>
        </p:txBody>
      </p:sp>
      <p:sp>
        <p:nvSpPr>
          <p:cNvPr id="4" name="Slide Number Placeholder 3"/>
          <p:cNvSpPr>
            <a:spLocks noGrp="1"/>
          </p:cNvSpPr>
          <p:nvPr>
            <p:ph type="sldNum" sz="quarter" idx="10"/>
          </p:nvPr>
        </p:nvSpPr>
        <p:spPr/>
        <p:txBody>
          <a:bodyPr/>
          <a:lstStyle/>
          <a:p>
            <a:fld id="{EFC50299-5D49-4341-93C4-E56654763289}" type="slidenum">
              <a:rPr lang="en-GB" smtClean="0"/>
              <a:t>4</a:t>
            </a:fld>
            <a:endParaRPr lang="en-GB" dirty="0"/>
          </a:p>
        </p:txBody>
      </p:sp>
    </p:spTree>
    <p:extLst>
      <p:ext uri="{BB962C8B-B14F-4D97-AF65-F5344CB8AC3E}">
        <p14:creationId xmlns:p14="http://schemas.microsoft.com/office/powerpoint/2010/main" val="26545241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endParaRPr lang="en-GB" dirty="0"/>
          </a:p>
        </p:txBody>
      </p:sp>
      <p:sp>
        <p:nvSpPr>
          <p:cNvPr id="4" name="Slide Number Placeholder 3"/>
          <p:cNvSpPr>
            <a:spLocks noGrp="1"/>
          </p:cNvSpPr>
          <p:nvPr>
            <p:ph type="sldNum" sz="quarter" idx="10"/>
          </p:nvPr>
        </p:nvSpPr>
        <p:spPr/>
        <p:txBody>
          <a:bodyPr/>
          <a:lstStyle/>
          <a:p>
            <a:fld id="{EFC50299-5D49-4341-93C4-E56654763289}" type="slidenum">
              <a:rPr lang="en-GB" smtClean="0"/>
              <a:t>6</a:t>
            </a:fld>
            <a:endParaRPr lang="en-GB" dirty="0"/>
          </a:p>
        </p:txBody>
      </p:sp>
    </p:spTree>
    <p:extLst>
      <p:ext uri="{BB962C8B-B14F-4D97-AF65-F5344CB8AC3E}">
        <p14:creationId xmlns:p14="http://schemas.microsoft.com/office/powerpoint/2010/main" val="21906399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FC50299-5D49-4341-93C4-E56654763289}" type="slidenum">
              <a:rPr lang="en-GB" smtClean="0"/>
              <a:t>8</a:t>
            </a:fld>
            <a:endParaRPr lang="en-GB" dirty="0"/>
          </a:p>
        </p:txBody>
      </p:sp>
    </p:spTree>
    <p:extLst>
      <p:ext uri="{BB962C8B-B14F-4D97-AF65-F5344CB8AC3E}">
        <p14:creationId xmlns:p14="http://schemas.microsoft.com/office/powerpoint/2010/main" val="20476173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endParaRPr lang="en-GB" dirty="0"/>
          </a:p>
        </p:txBody>
      </p:sp>
      <p:sp>
        <p:nvSpPr>
          <p:cNvPr id="4" name="Slide Number Placeholder 3"/>
          <p:cNvSpPr>
            <a:spLocks noGrp="1"/>
          </p:cNvSpPr>
          <p:nvPr>
            <p:ph type="sldNum" sz="quarter" idx="10"/>
          </p:nvPr>
        </p:nvSpPr>
        <p:spPr/>
        <p:txBody>
          <a:bodyPr/>
          <a:lstStyle/>
          <a:p>
            <a:fld id="{EFC50299-5D49-4341-93C4-E56654763289}" type="slidenum">
              <a:rPr lang="en-GB" smtClean="0"/>
              <a:t>9</a:t>
            </a:fld>
            <a:endParaRPr lang="en-GB" dirty="0"/>
          </a:p>
        </p:txBody>
      </p:sp>
    </p:spTree>
    <p:extLst>
      <p:ext uri="{BB962C8B-B14F-4D97-AF65-F5344CB8AC3E}">
        <p14:creationId xmlns:p14="http://schemas.microsoft.com/office/powerpoint/2010/main" val="4179917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logo only (purple)">
    <p:bg>
      <p:bgPr>
        <a:solidFill>
          <a:schemeClr val="accent1"/>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xmlns="" id="{7B142638-0527-4F8F-B490-91B6337D734D}"/>
              </a:ext>
            </a:extLst>
          </p:cNvPr>
          <p:cNvPicPr>
            <a:picLocks noChangeAspect="1"/>
          </p:cNvPicPr>
          <p:nvPr userDrawn="1"/>
        </p:nvPicPr>
        <p:blipFill>
          <a:blip r:embed="rId2" cstate="screen">
            <a:extLst>
              <a:ext uri="{28A0092B-C50C-407E-A947-70E740481C1C}">
                <a14:useLocalDpi xmlns:a14="http://schemas.microsoft.com/office/drawing/2010/main" val="0"/>
              </a:ext>
            </a:extLst>
          </a:blip>
          <a:stretch>
            <a:fillRect/>
          </a:stretch>
        </p:blipFill>
        <p:spPr>
          <a:xfrm>
            <a:off x="4608000" y="2368800"/>
            <a:ext cx="3124206" cy="1731268"/>
          </a:xfrm>
          <a:prstGeom prst="rect">
            <a:avLst/>
          </a:prstGeom>
        </p:spPr>
      </p:pic>
    </p:spTree>
    <p:extLst>
      <p:ext uri="{BB962C8B-B14F-4D97-AF65-F5344CB8AC3E}">
        <p14:creationId xmlns:p14="http://schemas.microsoft.com/office/powerpoint/2010/main" val="3695728816"/>
      </p:ext>
    </p:extLst>
  </p:cSld>
  <p:clrMapOvr>
    <a:masterClrMapping/>
  </p:clrMapOvr>
  <p:extLst mod="1">
    <p:ext uri="{DCECCB84-F9BA-43D5-87BE-67443E8EF086}">
      <p15:sldGuideLst xmlns:p15="http://schemas.microsoft.com/office/powerpoint/2012/main" xmlns=""/>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Divider (small text) (blue)">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04000" y="1799999"/>
            <a:ext cx="6480000" cy="324000"/>
          </a:xfrm>
        </p:spPr>
        <p:txBody>
          <a:bodyPr anchor="t" anchorCtr="0"/>
          <a:lstStyle>
            <a:lvl1pPr algn="l">
              <a:lnSpc>
                <a:spcPct val="100000"/>
              </a:lnSpc>
              <a:defRPr sz="2400" b="1" cap="none" baseline="0">
                <a:solidFill>
                  <a:schemeClr val="bg1"/>
                </a:solidFill>
                <a:latin typeface="+mj-lt"/>
              </a:defRPr>
            </a:lvl1pPr>
          </a:lstStyle>
          <a:p>
            <a:r>
              <a:rPr lang="en-US" dirty="0"/>
              <a:t>Click to edit Master Divider title style</a:t>
            </a:r>
            <a:endParaRPr lang="en-GB" dirty="0"/>
          </a:p>
        </p:txBody>
      </p:sp>
      <p:sp>
        <p:nvSpPr>
          <p:cNvPr id="5" name="Footer Placeholder 4"/>
          <p:cNvSpPr>
            <a:spLocks noGrp="1"/>
          </p:cNvSpPr>
          <p:nvPr>
            <p:ph type="ftr" sz="quarter" idx="11"/>
          </p:nvPr>
        </p:nvSpPr>
        <p:spPr>
          <a:xfrm>
            <a:off x="7128000" y="6228581"/>
            <a:ext cx="3600000" cy="287267"/>
          </a:xfrm>
          <a:prstGeom prst="rect">
            <a:avLst/>
          </a:prstGeom>
        </p:spPr>
        <p:txBody>
          <a:bodyPr/>
          <a:lstStyle>
            <a:lvl1pPr>
              <a:defRPr>
                <a:solidFill>
                  <a:schemeClr val="bg1"/>
                </a:solidFill>
              </a:defRPr>
            </a:lvl1pPr>
          </a:lstStyle>
          <a:p>
            <a:endParaRPr lang="en-GB" dirty="0"/>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0B868178-02AE-42FC-958D-6B8F13B60175}" type="slidenum">
              <a:rPr lang="en-GB" smtClean="0"/>
              <a:pPr/>
              <a:t>‹#›</a:t>
            </a:fld>
            <a:endParaRPr lang="en-GB" dirty="0"/>
          </a:p>
        </p:txBody>
      </p:sp>
      <p:sp>
        <p:nvSpPr>
          <p:cNvPr id="9" name="Text Placeholder 8"/>
          <p:cNvSpPr>
            <a:spLocks noGrp="1"/>
          </p:cNvSpPr>
          <p:nvPr>
            <p:ph type="body" sz="quarter" idx="13"/>
          </p:nvPr>
        </p:nvSpPr>
        <p:spPr>
          <a:xfrm>
            <a:off x="502509" y="2160160"/>
            <a:ext cx="6480000" cy="1620000"/>
          </a:xfrm>
        </p:spPr>
        <p:txBody>
          <a:bodyPr/>
          <a:lstStyle>
            <a:lvl1pPr>
              <a:lnSpc>
                <a:spcPct val="100000"/>
              </a:lnSpc>
              <a:defRPr sz="2400" b="0">
                <a:solidFill>
                  <a:schemeClr val="bg1"/>
                </a:solidFill>
                <a:latin typeface="+mn-lt"/>
              </a:defRPr>
            </a:lvl1pPr>
          </a:lstStyle>
          <a:p>
            <a:pPr lvl="0"/>
            <a:r>
              <a:rPr lang="en-US"/>
              <a:t>Edit Master text styles</a:t>
            </a:r>
          </a:p>
        </p:txBody>
      </p:sp>
      <p:sp>
        <p:nvSpPr>
          <p:cNvPr id="10" name="TextBox 9"/>
          <p:cNvSpPr txBox="1"/>
          <p:nvPr userDrawn="1"/>
        </p:nvSpPr>
        <p:spPr>
          <a:xfrm>
            <a:off x="1007484" y="6254795"/>
            <a:ext cx="2160000" cy="261818"/>
          </a:xfrm>
          <a:prstGeom prst="rect">
            <a:avLst/>
          </a:prstGeom>
          <a:noFill/>
        </p:spPr>
        <p:txBody>
          <a:bodyPr wrap="square" lIns="0" tIns="0" rIns="0" bIns="0" rtlCol="0" anchor="b" anchorCtr="0">
            <a:noAutofit/>
          </a:bodyPr>
          <a:lstStyle/>
          <a:p>
            <a:r>
              <a:rPr lang="en-GB" sz="1000" dirty="0">
                <a:solidFill>
                  <a:srgbClr val="FFFFFF"/>
                </a:solidFill>
              </a:rPr>
              <a:t>British Telecommunications plc 2017</a:t>
            </a:r>
          </a:p>
        </p:txBody>
      </p:sp>
    </p:spTree>
    <p:extLst>
      <p:ext uri="{BB962C8B-B14F-4D97-AF65-F5344CB8AC3E}">
        <p14:creationId xmlns:p14="http://schemas.microsoft.com/office/powerpoint/2010/main" val="18557102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Divider image (small text) (blank)">
    <p:bg>
      <p:bgPr>
        <a:solidFill>
          <a:schemeClr val="accent6"/>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04000" y="1799999"/>
            <a:ext cx="6480000" cy="324000"/>
          </a:xfrm>
        </p:spPr>
        <p:txBody>
          <a:bodyPr anchor="t" anchorCtr="0"/>
          <a:lstStyle>
            <a:lvl1pPr algn="l">
              <a:lnSpc>
                <a:spcPct val="100000"/>
              </a:lnSpc>
              <a:defRPr sz="2400" b="1" cap="none" baseline="0">
                <a:solidFill>
                  <a:schemeClr val="bg1"/>
                </a:solidFill>
                <a:latin typeface="+mj-lt"/>
              </a:defRPr>
            </a:lvl1pPr>
          </a:lstStyle>
          <a:p>
            <a:r>
              <a:rPr lang="en-US" dirty="0"/>
              <a:t>Click to edit Master Divider title style</a:t>
            </a:r>
            <a:endParaRPr lang="en-GB" dirty="0"/>
          </a:p>
        </p:txBody>
      </p:sp>
      <p:sp>
        <p:nvSpPr>
          <p:cNvPr id="5" name="Footer Placeholder 4"/>
          <p:cNvSpPr>
            <a:spLocks noGrp="1"/>
          </p:cNvSpPr>
          <p:nvPr>
            <p:ph type="ftr" sz="quarter" idx="11"/>
          </p:nvPr>
        </p:nvSpPr>
        <p:spPr>
          <a:xfrm>
            <a:off x="7128000" y="6228581"/>
            <a:ext cx="3600000" cy="287267"/>
          </a:xfrm>
          <a:prstGeom prst="rect">
            <a:avLst/>
          </a:prstGeom>
        </p:spPr>
        <p:txBody>
          <a:bodyPr/>
          <a:lstStyle>
            <a:lvl1pPr>
              <a:defRPr>
                <a:solidFill>
                  <a:schemeClr val="bg1"/>
                </a:solidFill>
              </a:defRPr>
            </a:lvl1pPr>
          </a:lstStyle>
          <a:p>
            <a:endParaRPr lang="en-GB" dirty="0"/>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0B868178-02AE-42FC-958D-6B8F13B60175}" type="slidenum">
              <a:rPr lang="en-GB" smtClean="0"/>
              <a:pPr/>
              <a:t>‹#›</a:t>
            </a:fld>
            <a:endParaRPr lang="en-GB" dirty="0"/>
          </a:p>
        </p:txBody>
      </p:sp>
      <p:sp>
        <p:nvSpPr>
          <p:cNvPr id="9" name="Text Placeholder 8"/>
          <p:cNvSpPr>
            <a:spLocks noGrp="1"/>
          </p:cNvSpPr>
          <p:nvPr>
            <p:ph type="body" sz="quarter" idx="13"/>
          </p:nvPr>
        </p:nvSpPr>
        <p:spPr>
          <a:xfrm>
            <a:off x="502509" y="2160160"/>
            <a:ext cx="6480000" cy="1620000"/>
          </a:xfrm>
        </p:spPr>
        <p:txBody>
          <a:bodyPr/>
          <a:lstStyle>
            <a:lvl1pPr>
              <a:lnSpc>
                <a:spcPct val="100000"/>
              </a:lnSpc>
              <a:defRPr sz="2400" b="0">
                <a:solidFill>
                  <a:schemeClr val="bg1"/>
                </a:solidFill>
                <a:latin typeface="+mn-lt"/>
              </a:defRPr>
            </a:lvl1pPr>
          </a:lstStyle>
          <a:p>
            <a:pPr lvl="0"/>
            <a:r>
              <a:rPr lang="en-US"/>
              <a:t>Edit Master text styles</a:t>
            </a:r>
          </a:p>
        </p:txBody>
      </p:sp>
      <p:sp>
        <p:nvSpPr>
          <p:cNvPr id="10" name="TextBox 9"/>
          <p:cNvSpPr txBox="1"/>
          <p:nvPr userDrawn="1"/>
        </p:nvSpPr>
        <p:spPr>
          <a:xfrm>
            <a:off x="1007484" y="6254795"/>
            <a:ext cx="2160000" cy="261818"/>
          </a:xfrm>
          <a:prstGeom prst="rect">
            <a:avLst/>
          </a:prstGeom>
          <a:noFill/>
        </p:spPr>
        <p:txBody>
          <a:bodyPr wrap="square" lIns="0" tIns="0" rIns="0" bIns="0" rtlCol="0" anchor="b" anchorCtr="0">
            <a:noAutofit/>
          </a:bodyPr>
          <a:lstStyle/>
          <a:p>
            <a:r>
              <a:rPr lang="en-GB" sz="1000" dirty="0">
                <a:solidFill>
                  <a:srgbClr val="FFFFFF"/>
                </a:solidFill>
              </a:rPr>
              <a:t>British Telecommunications plc 2017</a:t>
            </a:r>
          </a:p>
        </p:txBody>
      </p:sp>
    </p:spTree>
    <p:extLst>
      <p:ext uri="{BB962C8B-B14F-4D97-AF65-F5344CB8AC3E}">
        <p14:creationId xmlns:p14="http://schemas.microsoft.com/office/powerpoint/2010/main" val="14866136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Statement (purpl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04000" y="1980000"/>
            <a:ext cx="11232000" cy="2340000"/>
          </a:xfrm>
        </p:spPr>
        <p:txBody>
          <a:bodyPr anchor="ctr" anchorCtr="0"/>
          <a:lstStyle>
            <a:lvl1pPr algn="ctr">
              <a:lnSpc>
                <a:spcPct val="90000"/>
              </a:lnSpc>
              <a:defRPr sz="4800" b="0" cap="none" baseline="0">
                <a:solidFill>
                  <a:schemeClr val="bg1"/>
                </a:solidFill>
                <a:latin typeface="+mn-lt"/>
              </a:defRPr>
            </a:lvl1pPr>
          </a:lstStyle>
          <a:p>
            <a:r>
              <a:rPr lang="en-US" dirty="0"/>
              <a:t>Click to edit Master Divider title style</a:t>
            </a:r>
            <a:endParaRPr lang="en-GB" dirty="0"/>
          </a:p>
        </p:txBody>
      </p:sp>
    </p:spTree>
    <p:extLst>
      <p:ext uri="{BB962C8B-B14F-4D97-AF65-F5344CB8AC3E}">
        <p14:creationId xmlns:p14="http://schemas.microsoft.com/office/powerpoint/2010/main" val="11255922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Statement (pink)">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04000" y="1980000"/>
            <a:ext cx="11232000" cy="2340000"/>
          </a:xfrm>
        </p:spPr>
        <p:txBody>
          <a:bodyPr anchor="ctr" anchorCtr="0"/>
          <a:lstStyle>
            <a:lvl1pPr algn="ctr">
              <a:lnSpc>
                <a:spcPct val="90000"/>
              </a:lnSpc>
              <a:defRPr sz="4800" b="0" cap="none" baseline="0">
                <a:solidFill>
                  <a:schemeClr val="bg1"/>
                </a:solidFill>
                <a:latin typeface="+mn-lt"/>
              </a:defRPr>
            </a:lvl1pPr>
          </a:lstStyle>
          <a:p>
            <a:r>
              <a:rPr lang="en-US" dirty="0"/>
              <a:t>Click to edit Master Divider title style</a:t>
            </a:r>
            <a:endParaRPr lang="en-GB" dirty="0"/>
          </a:p>
        </p:txBody>
      </p:sp>
    </p:spTree>
    <p:extLst>
      <p:ext uri="{BB962C8B-B14F-4D97-AF65-F5344CB8AC3E}">
        <p14:creationId xmlns:p14="http://schemas.microsoft.com/office/powerpoint/2010/main" val="7201747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Statement (blue)">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04000" y="1980000"/>
            <a:ext cx="11232000" cy="2340000"/>
          </a:xfrm>
        </p:spPr>
        <p:txBody>
          <a:bodyPr anchor="ctr" anchorCtr="0"/>
          <a:lstStyle>
            <a:lvl1pPr algn="ctr">
              <a:lnSpc>
                <a:spcPct val="90000"/>
              </a:lnSpc>
              <a:defRPr sz="4800" b="0" cap="none" baseline="0">
                <a:solidFill>
                  <a:schemeClr val="bg1"/>
                </a:solidFill>
                <a:latin typeface="+mn-lt"/>
              </a:defRPr>
            </a:lvl1pPr>
          </a:lstStyle>
          <a:p>
            <a:r>
              <a:rPr lang="en-US" dirty="0"/>
              <a:t>Click to edit Master Divider title style</a:t>
            </a:r>
            <a:endParaRPr lang="en-GB" dirty="0"/>
          </a:p>
        </p:txBody>
      </p:sp>
    </p:spTree>
    <p:extLst>
      <p:ext uri="{BB962C8B-B14F-4D97-AF65-F5344CB8AC3E}">
        <p14:creationId xmlns:p14="http://schemas.microsoft.com/office/powerpoint/2010/main" val="2935564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Statement (blank)">
    <p:bg>
      <p:bgPr>
        <a:solidFill>
          <a:schemeClr val="accent6"/>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04000" y="1980000"/>
            <a:ext cx="11232000" cy="2340000"/>
          </a:xfrm>
        </p:spPr>
        <p:txBody>
          <a:bodyPr anchor="ctr" anchorCtr="0"/>
          <a:lstStyle>
            <a:lvl1pPr algn="ctr">
              <a:lnSpc>
                <a:spcPct val="90000"/>
              </a:lnSpc>
              <a:defRPr sz="4800" b="0" cap="none" baseline="0">
                <a:solidFill>
                  <a:schemeClr val="bg1"/>
                </a:solidFill>
                <a:latin typeface="+mn-lt"/>
              </a:defRPr>
            </a:lvl1pPr>
          </a:lstStyle>
          <a:p>
            <a:r>
              <a:rPr lang="en-US" dirty="0"/>
              <a:t>Click to edit Master Divider title style</a:t>
            </a:r>
            <a:endParaRPr lang="en-GB" dirty="0"/>
          </a:p>
        </p:txBody>
      </p:sp>
    </p:spTree>
    <p:extLst>
      <p:ext uri="{BB962C8B-B14F-4D97-AF65-F5344CB8AC3E}">
        <p14:creationId xmlns:p14="http://schemas.microsoft.com/office/powerpoint/2010/main" val="201563415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obj" preserve="1">
  <p:cSld name="Intro Slide">
    <p:spTree>
      <p:nvGrpSpPr>
        <p:cNvPr id="1" name=""/>
        <p:cNvGrpSpPr/>
        <p:nvPr/>
      </p:nvGrpSpPr>
      <p:grpSpPr>
        <a:xfrm>
          <a:off x="0" y="0"/>
          <a:ext cx="0" cy="0"/>
          <a:chOff x="0" y="0"/>
          <a:chExt cx="0" cy="0"/>
        </a:xfrm>
      </p:grpSpPr>
      <p:sp>
        <p:nvSpPr>
          <p:cNvPr id="2" name="Title 1"/>
          <p:cNvSpPr>
            <a:spLocks noGrp="1"/>
          </p:cNvSpPr>
          <p:nvPr>
            <p:ph type="title"/>
          </p:nvPr>
        </p:nvSpPr>
        <p:spPr>
          <a:xfrm>
            <a:off x="504000" y="1800000"/>
            <a:ext cx="7632000" cy="972000"/>
          </a:xfrm>
        </p:spPr>
        <p:txBody>
          <a:bodyPr/>
          <a:lstStyle>
            <a:lvl1pPr>
              <a:defRPr sz="4400" b="0" i="0" baseline="0">
                <a:latin typeface="+mn-lt"/>
              </a:defRPr>
            </a:lvl1pPr>
          </a:lstStyle>
          <a:p>
            <a:r>
              <a:rPr lang="en-US"/>
              <a:t>Click to edit Master title style</a:t>
            </a:r>
            <a:endParaRPr lang="en-GB" dirty="0"/>
          </a:p>
        </p:txBody>
      </p:sp>
      <p:sp>
        <p:nvSpPr>
          <p:cNvPr id="3" name="Content Placeholder 2"/>
          <p:cNvSpPr>
            <a:spLocks noGrp="1"/>
          </p:cNvSpPr>
          <p:nvPr>
            <p:ph idx="1"/>
          </p:nvPr>
        </p:nvSpPr>
        <p:spPr>
          <a:xfrm>
            <a:off x="504000" y="2772000"/>
            <a:ext cx="7596000" cy="3168000"/>
          </a:xfrm>
        </p:spPr>
        <p:txBody>
          <a:bodyPr/>
          <a:lstStyle>
            <a:lvl1pPr>
              <a:spcAft>
                <a:spcPts val="0"/>
              </a:spcAft>
              <a:defRPr sz="2400" b="0" i="0" baseline="0">
                <a:latin typeface="+mn-lt"/>
              </a:defRPr>
            </a:lvl1pPr>
            <a:lvl2pPr marL="180000" indent="-180000">
              <a:spcAft>
                <a:spcPts val="0"/>
              </a:spcAft>
              <a:buFont typeface="Calibri Light" panose="020F0302020204030204" pitchFamily="34" charset="0"/>
              <a:buChar char="–"/>
              <a:defRPr sz="2400" baseline="0"/>
            </a:lvl2pPr>
            <a:lvl3pPr marL="180000" indent="-180000">
              <a:buFont typeface="Calibri Light" panose="020F0302020204030204" pitchFamily="34" charset="0"/>
              <a:buChar char="&gt;"/>
              <a:defRPr sz="2400" baseline="0"/>
            </a:lvl3pPr>
            <a:lvl4pPr marL="360000" indent="-180000">
              <a:buFont typeface="Calibri Light" panose="020F0302020204030204" pitchFamily="34" charset="0"/>
              <a:buChar char="–"/>
              <a:defRPr sz="2400" baseline="0"/>
            </a:lvl4pPr>
            <a:lvl5pPr marL="540000" indent="-180000">
              <a:buFont typeface="Calibri Light" panose="020F0302020204030204" pitchFamily="34" charset="0"/>
              <a:buChar char="&gt;"/>
              <a:defRPr sz="2400" baseline="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Footer Placeholder 4"/>
          <p:cNvSpPr>
            <a:spLocks noGrp="1"/>
          </p:cNvSpPr>
          <p:nvPr>
            <p:ph type="ftr" sz="quarter" idx="11"/>
          </p:nvPr>
        </p:nvSpPr>
        <p:spPr>
          <a:xfrm>
            <a:off x="7128000" y="6228581"/>
            <a:ext cx="3600000" cy="287267"/>
          </a:xfrm>
          <a:prstGeom prst="rect">
            <a:avLst/>
          </a:prstGeom>
        </p:spPr>
        <p:txBody>
          <a:bodyPr/>
          <a:lstStyle/>
          <a:p>
            <a:endParaRPr lang="en-GB" dirty="0"/>
          </a:p>
        </p:txBody>
      </p:sp>
      <p:sp>
        <p:nvSpPr>
          <p:cNvPr id="6" name="Slide Number Placeholder 5"/>
          <p:cNvSpPr>
            <a:spLocks noGrp="1"/>
          </p:cNvSpPr>
          <p:nvPr>
            <p:ph type="sldNum" sz="quarter" idx="12"/>
          </p:nvPr>
        </p:nvSpPr>
        <p:spPr/>
        <p:txBody>
          <a:bodyPr/>
          <a:lstStyle/>
          <a:p>
            <a:fld id="{0B868178-02AE-42FC-958D-6B8F13B60175}" type="slidenum">
              <a:rPr lang="en-GB" smtClean="0"/>
              <a:t>‹#›</a:t>
            </a:fld>
            <a:endParaRPr lang="en-GB" dirty="0"/>
          </a:p>
        </p:txBody>
      </p:sp>
      <p:pic>
        <p:nvPicPr>
          <p:cNvPr id="8" name="Picture 7"/>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11016356" y="6152400"/>
            <a:ext cx="780290" cy="432817"/>
          </a:xfrm>
          <a:prstGeom prst="rect">
            <a:avLst/>
          </a:prstGeom>
        </p:spPr>
      </p:pic>
      <p:sp>
        <p:nvSpPr>
          <p:cNvPr id="9" name="TextBox 8"/>
          <p:cNvSpPr txBox="1"/>
          <p:nvPr userDrawn="1"/>
        </p:nvSpPr>
        <p:spPr>
          <a:xfrm>
            <a:off x="1007484" y="6254795"/>
            <a:ext cx="2160000" cy="261818"/>
          </a:xfrm>
          <a:prstGeom prst="rect">
            <a:avLst/>
          </a:prstGeom>
          <a:noFill/>
        </p:spPr>
        <p:txBody>
          <a:bodyPr wrap="square" lIns="0" tIns="0" rIns="0" bIns="0" rtlCol="0" anchor="b" anchorCtr="0">
            <a:noAutofit/>
          </a:bodyPr>
          <a:lstStyle/>
          <a:p>
            <a:r>
              <a:rPr lang="en-GB" sz="1000" dirty="0">
                <a:solidFill>
                  <a:schemeClr val="accent1"/>
                </a:solidFill>
              </a:rPr>
              <a:t>British Telecommunications plc 2017</a:t>
            </a:r>
          </a:p>
        </p:txBody>
      </p:sp>
    </p:spTree>
    <p:extLst>
      <p:ext uri="{BB962C8B-B14F-4D97-AF65-F5344CB8AC3E}">
        <p14:creationId xmlns:p14="http://schemas.microsoft.com/office/powerpoint/2010/main" val="302895926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Large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3" name="Content Placeholder 2"/>
          <p:cNvSpPr>
            <a:spLocks noGrp="1"/>
          </p:cNvSpPr>
          <p:nvPr>
            <p:ph idx="1"/>
          </p:nvPr>
        </p:nvSpPr>
        <p:spPr>
          <a:xfrm>
            <a:off x="504000" y="1512000"/>
            <a:ext cx="6300000" cy="4464000"/>
          </a:xfrm>
        </p:spPr>
        <p:txBody>
          <a:bodyPr/>
          <a:lstStyle>
            <a:lvl1pPr>
              <a:spcAft>
                <a:spcPts val="0"/>
              </a:spcAft>
              <a:defRPr sz="2400" b="0" i="0" baseline="0">
                <a:latin typeface="+mn-lt"/>
              </a:defRPr>
            </a:lvl1pPr>
            <a:lvl2pPr marL="180000" indent="-180000">
              <a:spcAft>
                <a:spcPts val="0"/>
              </a:spcAft>
              <a:buFont typeface="Calibri Light" panose="020F0302020204030204" pitchFamily="34" charset="0"/>
              <a:buChar char="–"/>
              <a:defRPr sz="2400" baseline="0"/>
            </a:lvl2pPr>
            <a:lvl3pPr marL="180000" indent="-180000">
              <a:buFont typeface="Calibri Light" panose="020F0302020204030204" pitchFamily="34" charset="0"/>
              <a:buChar char="&gt;"/>
              <a:defRPr sz="2400" baseline="0"/>
            </a:lvl3pPr>
            <a:lvl4pPr marL="360000" indent="-180000">
              <a:buFont typeface="Calibri Light" panose="020F0302020204030204" pitchFamily="34" charset="0"/>
              <a:buChar char="–"/>
              <a:defRPr sz="2400" baseline="0"/>
            </a:lvl4pPr>
            <a:lvl5pPr marL="540000" indent="-180000">
              <a:buFont typeface="Calibri Light" panose="020F0302020204030204" pitchFamily="34" charset="0"/>
              <a:buChar char="&gt;"/>
              <a:defRPr sz="2400" baseline="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Footer Placeholder 4"/>
          <p:cNvSpPr>
            <a:spLocks noGrp="1"/>
          </p:cNvSpPr>
          <p:nvPr>
            <p:ph type="ftr" sz="quarter" idx="11"/>
          </p:nvPr>
        </p:nvSpPr>
        <p:spPr>
          <a:xfrm>
            <a:off x="7128000" y="6228581"/>
            <a:ext cx="3600000" cy="287267"/>
          </a:xfrm>
          <a:prstGeom prst="rect">
            <a:avLst/>
          </a:prstGeom>
        </p:spPr>
        <p:txBody>
          <a:bodyPr/>
          <a:lstStyle/>
          <a:p>
            <a:endParaRPr lang="en-GB" dirty="0"/>
          </a:p>
        </p:txBody>
      </p:sp>
      <p:sp>
        <p:nvSpPr>
          <p:cNvPr id="6" name="Slide Number Placeholder 5"/>
          <p:cNvSpPr>
            <a:spLocks noGrp="1"/>
          </p:cNvSpPr>
          <p:nvPr>
            <p:ph type="sldNum" sz="quarter" idx="12"/>
          </p:nvPr>
        </p:nvSpPr>
        <p:spPr/>
        <p:txBody>
          <a:bodyPr/>
          <a:lstStyle/>
          <a:p>
            <a:fld id="{0B868178-02AE-42FC-958D-6B8F13B60175}" type="slidenum">
              <a:rPr lang="en-GB" smtClean="0"/>
              <a:t>‹#›</a:t>
            </a:fld>
            <a:endParaRPr lang="en-GB" dirty="0"/>
          </a:p>
        </p:txBody>
      </p:sp>
    </p:spTree>
    <p:extLst>
      <p:ext uri="{BB962C8B-B14F-4D97-AF65-F5344CB8AC3E}">
        <p14:creationId xmlns:p14="http://schemas.microsoft.com/office/powerpoint/2010/main" val="62128433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Large Text + 1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3" name="Content Placeholder 2"/>
          <p:cNvSpPr>
            <a:spLocks noGrp="1"/>
          </p:cNvSpPr>
          <p:nvPr>
            <p:ph idx="1"/>
          </p:nvPr>
        </p:nvSpPr>
        <p:spPr>
          <a:xfrm>
            <a:off x="504000" y="1512000"/>
            <a:ext cx="6300000" cy="4464000"/>
          </a:xfrm>
        </p:spPr>
        <p:txBody>
          <a:bodyPr/>
          <a:lstStyle>
            <a:lvl1pPr>
              <a:spcAft>
                <a:spcPts val="0"/>
              </a:spcAft>
              <a:defRPr sz="2400" b="0" i="0" baseline="0">
                <a:latin typeface="+mn-lt"/>
              </a:defRPr>
            </a:lvl1pPr>
            <a:lvl2pPr marL="180000" indent="-180000">
              <a:spcAft>
                <a:spcPts val="0"/>
              </a:spcAft>
              <a:buFont typeface="Calibri Light" panose="020F0302020204030204" pitchFamily="34" charset="0"/>
              <a:buChar char="–"/>
              <a:defRPr sz="2400" baseline="0"/>
            </a:lvl2pPr>
            <a:lvl3pPr marL="180000" indent="-180000">
              <a:buFont typeface="Calibri Light" panose="020F0302020204030204" pitchFamily="34" charset="0"/>
              <a:buChar char="&gt;"/>
              <a:defRPr sz="2400" baseline="0"/>
            </a:lvl3pPr>
            <a:lvl4pPr marL="360000" indent="-180000">
              <a:buFont typeface="Calibri Light" panose="020F0302020204030204" pitchFamily="34" charset="0"/>
              <a:buChar char="–"/>
              <a:defRPr sz="2400" baseline="0"/>
            </a:lvl4pPr>
            <a:lvl5pPr marL="540000" indent="-180000">
              <a:buFont typeface="Calibri Light" panose="020F0302020204030204" pitchFamily="34" charset="0"/>
              <a:buChar char="&gt;"/>
              <a:defRPr sz="2400" baseline="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Footer Placeholder 4"/>
          <p:cNvSpPr>
            <a:spLocks noGrp="1"/>
          </p:cNvSpPr>
          <p:nvPr>
            <p:ph type="ftr" sz="quarter" idx="11"/>
          </p:nvPr>
        </p:nvSpPr>
        <p:spPr>
          <a:xfrm>
            <a:off x="7128000" y="6228581"/>
            <a:ext cx="3600000" cy="287267"/>
          </a:xfrm>
          <a:prstGeom prst="rect">
            <a:avLst/>
          </a:prstGeom>
        </p:spPr>
        <p:txBody>
          <a:bodyPr/>
          <a:lstStyle/>
          <a:p>
            <a:endParaRPr lang="en-GB" dirty="0"/>
          </a:p>
        </p:txBody>
      </p:sp>
      <p:sp>
        <p:nvSpPr>
          <p:cNvPr id="6" name="Slide Number Placeholder 5"/>
          <p:cNvSpPr>
            <a:spLocks noGrp="1"/>
          </p:cNvSpPr>
          <p:nvPr>
            <p:ph type="sldNum" sz="quarter" idx="12"/>
          </p:nvPr>
        </p:nvSpPr>
        <p:spPr/>
        <p:txBody>
          <a:bodyPr/>
          <a:lstStyle/>
          <a:p>
            <a:fld id="{0B868178-02AE-42FC-958D-6B8F13B60175}" type="slidenum">
              <a:rPr lang="en-GB" smtClean="0"/>
              <a:t>‹#›</a:t>
            </a:fld>
            <a:endParaRPr lang="en-GB" dirty="0"/>
          </a:p>
        </p:txBody>
      </p:sp>
      <p:sp>
        <p:nvSpPr>
          <p:cNvPr id="9" name="Content Placeholder 8"/>
          <p:cNvSpPr>
            <a:spLocks noGrp="1"/>
          </p:cNvSpPr>
          <p:nvPr>
            <p:ph sz="quarter" idx="13"/>
          </p:nvPr>
        </p:nvSpPr>
        <p:spPr>
          <a:xfrm>
            <a:off x="7127999" y="1512000"/>
            <a:ext cx="4572000" cy="4464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74152951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Large Text + 2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3" name="Content Placeholder 2"/>
          <p:cNvSpPr>
            <a:spLocks noGrp="1"/>
          </p:cNvSpPr>
          <p:nvPr>
            <p:ph idx="1"/>
          </p:nvPr>
        </p:nvSpPr>
        <p:spPr>
          <a:xfrm>
            <a:off x="504000" y="1512000"/>
            <a:ext cx="6300000" cy="4464000"/>
          </a:xfrm>
        </p:spPr>
        <p:txBody>
          <a:bodyPr/>
          <a:lstStyle>
            <a:lvl1pPr>
              <a:spcAft>
                <a:spcPts val="0"/>
              </a:spcAft>
              <a:defRPr sz="2400" b="0" i="0" baseline="0">
                <a:latin typeface="+mn-lt"/>
              </a:defRPr>
            </a:lvl1pPr>
            <a:lvl2pPr marL="180000" indent="-180000">
              <a:spcAft>
                <a:spcPts val="0"/>
              </a:spcAft>
              <a:buFont typeface="Calibri Light" panose="020F0302020204030204" pitchFamily="34" charset="0"/>
              <a:buChar char="–"/>
              <a:defRPr sz="2400" baseline="0"/>
            </a:lvl2pPr>
            <a:lvl3pPr marL="180000" indent="-180000">
              <a:buFont typeface="Calibri Light" panose="020F0302020204030204" pitchFamily="34" charset="0"/>
              <a:buChar char="&gt;"/>
              <a:defRPr sz="2400" baseline="0"/>
            </a:lvl3pPr>
            <a:lvl4pPr marL="360000" indent="-180000">
              <a:buFont typeface="Calibri Light" panose="020F0302020204030204" pitchFamily="34" charset="0"/>
              <a:buChar char="–"/>
              <a:defRPr sz="2400" baseline="0"/>
            </a:lvl4pPr>
            <a:lvl5pPr marL="540000" indent="-180000">
              <a:buFont typeface="Calibri Light" panose="020F0302020204030204" pitchFamily="34" charset="0"/>
              <a:buChar char="&gt;"/>
              <a:defRPr sz="2400" baseline="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Footer Placeholder 4"/>
          <p:cNvSpPr>
            <a:spLocks noGrp="1"/>
          </p:cNvSpPr>
          <p:nvPr>
            <p:ph type="ftr" sz="quarter" idx="11"/>
          </p:nvPr>
        </p:nvSpPr>
        <p:spPr>
          <a:xfrm>
            <a:off x="7128000" y="6228581"/>
            <a:ext cx="3600000" cy="287267"/>
          </a:xfrm>
          <a:prstGeom prst="rect">
            <a:avLst/>
          </a:prstGeom>
        </p:spPr>
        <p:txBody>
          <a:bodyPr/>
          <a:lstStyle/>
          <a:p>
            <a:endParaRPr lang="en-GB" dirty="0"/>
          </a:p>
        </p:txBody>
      </p:sp>
      <p:sp>
        <p:nvSpPr>
          <p:cNvPr id="6" name="Slide Number Placeholder 5"/>
          <p:cNvSpPr>
            <a:spLocks noGrp="1"/>
          </p:cNvSpPr>
          <p:nvPr>
            <p:ph type="sldNum" sz="quarter" idx="12"/>
          </p:nvPr>
        </p:nvSpPr>
        <p:spPr/>
        <p:txBody>
          <a:bodyPr/>
          <a:lstStyle/>
          <a:p>
            <a:fld id="{0B868178-02AE-42FC-958D-6B8F13B60175}" type="slidenum">
              <a:rPr lang="en-GB" smtClean="0"/>
              <a:t>‹#›</a:t>
            </a:fld>
            <a:endParaRPr lang="en-GB" dirty="0"/>
          </a:p>
        </p:txBody>
      </p:sp>
      <p:sp>
        <p:nvSpPr>
          <p:cNvPr id="10" name="Content Placeholder 8"/>
          <p:cNvSpPr>
            <a:spLocks noGrp="1"/>
          </p:cNvSpPr>
          <p:nvPr>
            <p:ph sz="quarter" idx="13"/>
          </p:nvPr>
        </p:nvSpPr>
        <p:spPr>
          <a:xfrm>
            <a:off x="7127999" y="1512000"/>
            <a:ext cx="4572000" cy="2160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Content Placeholder 8"/>
          <p:cNvSpPr>
            <a:spLocks noGrp="1"/>
          </p:cNvSpPr>
          <p:nvPr>
            <p:ph sz="quarter" idx="14"/>
          </p:nvPr>
        </p:nvSpPr>
        <p:spPr>
          <a:xfrm>
            <a:off x="7127999" y="3816000"/>
            <a:ext cx="4572000" cy="2160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830732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purpl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04000" y="1800000"/>
            <a:ext cx="8640000" cy="1260000"/>
          </a:xfrm>
        </p:spPr>
        <p:txBody>
          <a:bodyPr/>
          <a:lstStyle>
            <a:lvl1pPr algn="l">
              <a:lnSpc>
                <a:spcPct val="85000"/>
              </a:lnSpc>
              <a:defRPr sz="4400" b="0" i="0">
                <a:solidFill>
                  <a:schemeClr val="bg1"/>
                </a:solidFill>
                <a:latin typeface="+mn-lt"/>
              </a:defRPr>
            </a:lvl1pPr>
          </a:lstStyle>
          <a:p>
            <a:r>
              <a:rPr lang="en-US"/>
              <a:t>Click to edit Master title style</a:t>
            </a:r>
            <a:endParaRPr lang="en-GB" dirty="0"/>
          </a:p>
        </p:txBody>
      </p:sp>
      <p:sp>
        <p:nvSpPr>
          <p:cNvPr id="3" name="Subtitle 2"/>
          <p:cNvSpPr>
            <a:spLocks noGrp="1"/>
          </p:cNvSpPr>
          <p:nvPr>
            <p:ph type="subTitle" idx="1" hasCustomPrompt="1"/>
          </p:nvPr>
        </p:nvSpPr>
        <p:spPr>
          <a:xfrm>
            <a:off x="481875" y="3204245"/>
            <a:ext cx="8640000" cy="718167"/>
          </a:xfrm>
        </p:spPr>
        <p:txBody>
          <a:bodyPr/>
          <a:lstStyle>
            <a:lvl1pPr marL="0" indent="0" algn="l">
              <a:lnSpc>
                <a:spcPct val="100000"/>
              </a:lnSpc>
              <a:buNone/>
              <a:defRPr sz="2400" b="0" i="0">
                <a:solidFill>
                  <a:schemeClr val="bg1"/>
                </a:solidFill>
                <a:latin typeface="+mn-lt"/>
              </a:defRPr>
            </a:lvl1pPr>
            <a:lvl2pPr marL="456057" indent="0" algn="ctr">
              <a:buNone/>
              <a:defRPr>
                <a:solidFill>
                  <a:schemeClr val="tx1">
                    <a:tint val="75000"/>
                  </a:schemeClr>
                </a:solidFill>
              </a:defRPr>
            </a:lvl2pPr>
            <a:lvl3pPr marL="912114" indent="0" algn="ctr">
              <a:buNone/>
              <a:defRPr>
                <a:solidFill>
                  <a:schemeClr val="tx1">
                    <a:tint val="75000"/>
                  </a:schemeClr>
                </a:solidFill>
              </a:defRPr>
            </a:lvl3pPr>
            <a:lvl4pPr marL="1368171" indent="0" algn="ctr">
              <a:buNone/>
              <a:defRPr>
                <a:solidFill>
                  <a:schemeClr val="tx1">
                    <a:tint val="75000"/>
                  </a:schemeClr>
                </a:solidFill>
              </a:defRPr>
            </a:lvl4pPr>
            <a:lvl5pPr marL="1824228" indent="0" algn="ctr">
              <a:buNone/>
              <a:defRPr>
                <a:solidFill>
                  <a:schemeClr val="tx1">
                    <a:tint val="75000"/>
                  </a:schemeClr>
                </a:solidFill>
              </a:defRPr>
            </a:lvl5pPr>
            <a:lvl6pPr marL="2280285" indent="0" algn="ctr">
              <a:buNone/>
              <a:defRPr>
                <a:solidFill>
                  <a:schemeClr val="tx1">
                    <a:tint val="75000"/>
                  </a:schemeClr>
                </a:solidFill>
              </a:defRPr>
            </a:lvl6pPr>
            <a:lvl7pPr marL="2736342" indent="0" algn="ctr">
              <a:buNone/>
              <a:defRPr>
                <a:solidFill>
                  <a:schemeClr val="tx1">
                    <a:tint val="75000"/>
                  </a:schemeClr>
                </a:solidFill>
              </a:defRPr>
            </a:lvl7pPr>
            <a:lvl8pPr marL="3192399" indent="0" algn="ctr">
              <a:buNone/>
              <a:defRPr>
                <a:solidFill>
                  <a:schemeClr val="tx1">
                    <a:tint val="75000"/>
                  </a:schemeClr>
                </a:solidFill>
              </a:defRPr>
            </a:lvl8pPr>
            <a:lvl9pPr marL="3648456" indent="0" algn="ctr">
              <a:buNone/>
              <a:defRPr>
                <a:solidFill>
                  <a:schemeClr val="tx1">
                    <a:tint val="75000"/>
                  </a:schemeClr>
                </a:solidFill>
              </a:defRPr>
            </a:lvl9pPr>
          </a:lstStyle>
          <a:p>
            <a:r>
              <a:rPr lang="en-US" dirty="0"/>
              <a:t>Click to edit Master date style</a:t>
            </a:r>
            <a:endParaRPr lang="en-GB" dirty="0"/>
          </a:p>
        </p:txBody>
      </p:sp>
      <p:sp>
        <p:nvSpPr>
          <p:cNvPr id="6" name="Slide Number Placeholder 5"/>
          <p:cNvSpPr>
            <a:spLocks noGrp="1"/>
          </p:cNvSpPr>
          <p:nvPr>
            <p:ph type="sldNum" sz="quarter" idx="12"/>
          </p:nvPr>
        </p:nvSpPr>
        <p:spPr/>
        <p:txBody>
          <a:bodyPr/>
          <a:lstStyle>
            <a:lvl1pPr>
              <a:defRPr sz="1000">
                <a:solidFill>
                  <a:schemeClr val="bg1"/>
                </a:solidFill>
              </a:defRPr>
            </a:lvl1pPr>
          </a:lstStyle>
          <a:p>
            <a:fld id="{0B868178-02AE-42FC-958D-6B8F13B60175}" type="slidenum">
              <a:rPr lang="en-GB" smtClean="0"/>
              <a:pPr/>
              <a:t>‹#›</a:t>
            </a:fld>
            <a:endParaRPr lang="en-GB" dirty="0"/>
          </a:p>
        </p:txBody>
      </p:sp>
      <p:pic>
        <p:nvPicPr>
          <p:cNvPr id="8" name="Picture 7"/>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504000" y="432000"/>
            <a:ext cx="1007999" cy="559123"/>
          </a:xfrm>
          <a:prstGeom prst="rect">
            <a:avLst/>
          </a:prstGeom>
        </p:spPr>
      </p:pic>
      <p:sp>
        <p:nvSpPr>
          <p:cNvPr id="9" name="TextBox 8"/>
          <p:cNvSpPr txBox="1"/>
          <p:nvPr userDrawn="1"/>
        </p:nvSpPr>
        <p:spPr>
          <a:xfrm>
            <a:off x="1007484" y="6254795"/>
            <a:ext cx="2160000" cy="261818"/>
          </a:xfrm>
          <a:prstGeom prst="rect">
            <a:avLst/>
          </a:prstGeom>
          <a:noFill/>
        </p:spPr>
        <p:txBody>
          <a:bodyPr wrap="square" lIns="0" tIns="0" rIns="0" bIns="0" rtlCol="0" anchor="b" anchorCtr="0">
            <a:noAutofit/>
          </a:bodyPr>
          <a:lstStyle/>
          <a:p>
            <a:r>
              <a:rPr lang="en-GB" sz="1000" dirty="0">
                <a:solidFill>
                  <a:schemeClr val="bg1"/>
                </a:solidFill>
              </a:rPr>
              <a:t>British Telecommunications plc 2017</a:t>
            </a:r>
          </a:p>
        </p:txBody>
      </p:sp>
    </p:spTree>
    <p:extLst>
      <p:ext uri="{BB962C8B-B14F-4D97-AF65-F5344CB8AC3E}">
        <p14:creationId xmlns:p14="http://schemas.microsoft.com/office/powerpoint/2010/main" val="3095303521"/>
      </p:ext>
    </p:extLst>
  </p:cSld>
  <p:clrMapOvr>
    <a:masterClrMapping/>
  </p:clrMapOvr>
  <p:extLst mod="1">
    <p:ext uri="{DCECCB84-F9BA-43D5-87BE-67443E8EF086}">
      <p15:sldGuideLst xmlns:p15="http://schemas.microsoft.com/office/powerpoint/2012/main" xmlns=""/>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Footer Placeholder 4"/>
          <p:cNvSpPr>
            <a:spLocks noGrp="1"/>
          </p:cNvSpPr>
          <p:nvPr>
            <p:ph type="ftr" sz="quarter" idx="11"/>
          </p:nvPr>
        </p:nvSpPr>
        <p:spPr>
          <a:xfrm>
            <a:off x="7128000" y="6228581"/>
            <a:ext cx="3600000" cy="287267"/>
          </a:xfrm>
          <a:prstGeom prst="rect">
            <a:avLst/>
          </a:prstGeom>
        </p:spPr>
        <p:txBody>
          <a:bodyPr/>
          <a:lstStyle/>
          <a:p>
            <a:endParaRPr lang="en-GB" dirty="0"/>
          </a:p>
        </p:txBody>
      </p:sp>
      <p:sp>
        <p:nvSpPr>
          <p:cNvPr id="6" name="Slide Number Placeholder 5"/>
          <p:cNvSpPr>
            <a:spLocks noGrp="1"/>
          </p:cNvSpPr>
          <p:nvPr>
            <p:ph type="sldNum" sz="quarter" idx="12"/>
          </p:nvPr>
        </p:nvSpPr>
        <p:spPr/>
        <p:txBody>
          <a:bodyPr/>
          <a:lstStyle/>
          <a:p>
            <a:fld id="{0B868178-02AE-42FC-958D-6B8F13B60175}" type="slidenum">
              <a:rPr lang="en-GB" smtClean="0"/>
              <a:t>‹#›</a:t>
            </a:fld>
            <a:endParaRPr lang="en-GB" dirty="0"/>
          </a:p>
        </p:txBody>
      </p:sp>
    </p:spTree>
    <p:extLst>
      <p:ext uri="{BB962C8B-B14F-4D97-AF65-F5344CB8AC3E}">
        <p14:creationId xmlns:p14="http://schemas.microsoft.com/office/powerpoint/2010/main" val="89838489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3" name="Content Placeholder 2"/>
          <p:cNvSpPr>
            <a:spLocks noGrp="1"/>
          </p:cNvSpPr>
          <p:nvPr>
            <p:ph sz="half" idx="1"/>
          </p:nvPr>
        </p:nvSpPr>
        <p:spPr>
          <a:xfrm>
            <a:off x="503999" y="1512000"/>
            <a:ext cx="5544000" cy="4464000"/>
          </a:xfrm>
        </p:spPr>
        <p:txBody>
          <a:bodyPr/>
          <a:lstStyle>
            <a:lvl1pPr>
              <a:defRPr sz="1500"/>
            </a:lvl1pPr>
            <a:lvl2pPr>
              <a:defRPr sz="1500"/>
            </a:lvl2pPr>
            <a:lvl3pPr>
              <a:defRPr sz="1500"/>
            </a:lvl3pPr>
            <a:lvl4pPr>
              <a:defRPr sz="1500"/>
            </a:lvl4pPr>
            <a:lvl5pPr>
              <a:defRPr sz="1500"/>
            </a:lvl5pPr>
            <a:lvl6pPr>
              <a:defRPr sz="1795"/>
            </a:lvl6pPr>
            <a:lvl7pPr>
              <a:defRPr sz="1795"/>
            </a:lvl7pPr>
            <a:lvl8pPr>
              <a:defRPr sz="1795"/>
            </a:lvl8pPr>
            <a:lvl9pPr>
              <a:defRPr sz="1795"/>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6192000" y="1512000"/>
            <a:ext cx="5544000" cy="4464000"/>
          </a:xfrm>
        </p:spPr>
        <p:txBody>
          <a:bodyPr/>
          <a:lstStyle>
            <a:lvl1pPr>
              <a:defRPr sz="1500"/>
            </a:lvl1pPr>
            <a:lvl2pPr>
              <a:defRPr sz="1500"/>
            </a:lvl2pPr>
            <a:lvl3pPr>
              <a:defRPr sz="1500"/>
            </a:lvl3pPr>
            <a:lvl4pPr>
              <a:defRPr sz="1500"/>
            </a:lvl4pPr>
            <a:lvl5pPr>
              <a:defRPr sz="1500"/>
            </a:lvl5pPr>
            <a:lvl6pPr>
              <a:defRPr sz="1795"/>
            </a:lvl6pPr>
            <a:lvl7pPr>
              <a:defRPr sz="1795"/>
            </a:lvl7pPr>
            <a:lvl8pPr>
              <a:defRPr sz="1795"/>
            </a:lvl8pPr>
            <a:lvl9pPr>
              <a:defRPr sz="1795"/>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6" name="Footer Placeholder 5"/>
          <p:cNvSpPr>
            <a:spLocks noGrp="1"/>
          </p:cNvSpPr>
          <p:nvPr>
            <p:ph type="ftr" sz="quarter" idx="11"/>
          </p:nvPr>
        </p:nvSpPr>
        <p:spPr>
          <a:xfrm>
            <a:off x="7128000" y="6228581"/>
            <a:ext cx="3600000" cy="287267"/>
          </a:xfrm>
          <a:prstGeom prst="rect">
            <a:avLst/>
          </a:prstGeom>
        </p:spPr>
        <p:txBody>
          <a:bodyPr/>
          <a:lstStyle/>
          <a:p>
            <a:endParaRPr lang="en-GB" dirty="0"/>
          </a:p>
        </p:txBody>
      </p:sp>
      <p:sp>
        <p:nvSpPr>
          <p:cNvPr id="7" name="Slide Number Placeholder 6"/>
          <p:cNvSpPr>
            <a:spLocks noGrp="1"/>
          </p:cNvSpPr>
          <p:nvPr>
            <p:ph type="sldNum" sz="quarter" idx="12"/>
          </p:nvPr>
        </p:nvSpPr>
        <p:spPr/>
        <p:txBody>
          <a:bodyPr/>
          <a:lstStyle/>
          <a:p>
            <a:fld id="{0B868178-02AE-42FC-958D-6B8F13B60175}" type="slidenum">
              <a:rPr lang="en-GB" smtClean="0"/>
              <a:t>‹#›</a:t>
            </a:fld>
            <a:endParaRPr lang="en-GB" dirty="0"/>
          </a:p>
        </p:txBody>
      </p:sp>
    </p:spTree>
    <p:extLst>
      <p:ext uri="{BB962C8B-B14F-4D97-AF65-F5344CB8AC3E}">
        <p14:creationId xmlns:p14="http://schemas.microsoft.com/office/powerpoint/2010/main" val="177213555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hree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3" name="Content Placeholder 2"/>
          <p:cNvSpPr>
            <a:spLocks noGrp="1"/>
          </p:cNvSpPr>
          <p:nvPr>
            <p:ph sz="half" idx="1"/>
          </p:nvPr>
        </p:nvSpPr>
        <p:spPr>
          <a:xfrm>
            <a:off x="503999" y="1512000"/>
            <a:ext cx="3646800" cy="4464000"/>
          </a:xfrm>
        </p:spPr>
        <p:txBody>
          <a:bodyPr/>
          <a:lstStyle>
            <a:lvl1pPr>
              <a:defRPr sz="1500"/>
            </a:lvl1pPr>
            <a:lvl2pPr>
              <a:defRPr sz="1500"/>
            </a:lvl2pPr>
            <a:lvl3pPr>
              <a:defRPr sz="1500"/>
            </a:lvl3pPr>
            <a:lvl4pPr>
              <a:defRPr sz="1500"/>
            </a:lvl4pPr>
            <a:lvl5pPr>
              <a:defRPr sz="1500"/>
            </a:lvl5pPr>
            <a:lvl6pPr>
              <a:defRPr sz="1795"/>
            </a:lvl6pPr>
            <a:lvl7pPr>
              <a:defRPr sz="1795"/>
            </a:lvl7pPr>
            <a:lvl8pPr>
              <a:defRPr sz="1795"/>
            </a:lvl8pPr>
            <a:lvl9pPr>
              <a:defRPr sz="1795"/>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4294800" y="1512000"/>
            <a:ext cx="3646800" cy="4464000"/>
          </a:xfrm>
        </p:spPr>
        <p:txBody>
          <a:bodyPr/>
          <a:lstStyle>
            <a:lvl1pPr>
              <a:defRPr sz="1500"/>
            </a:lvl1pPr>
            <a:lvl2pPr>
              <a:defRPr sz="1500"/>
            </a:lvl2pPr>
            <a:lvl3pPr>
              <a:defRPr sz="1500"/>
            </a:lvl3pPr>
            <a:lvl4pPr>
              <a:defRPr sz="1500"/>
            </a:lvl4pPr>
            <a:lvl5pPr>
              <a:defRPr sz="1500"/>
            </a:lvl5pPr>
            <a:lvl6pPr>
              <a:defRPr sz="1795"/>
            </a:lvl6pPr>
            <a:lvl7pPr>
              <a:defRPr sz="1795"/>
            </a:lvl7pPr>
            <a:lvl8pPr>
              <a:defRPr sz="1795"/>
            </a:lvl8pPr>
            <a:lvl9pPr>
              <a:defRPr sz="1795"/>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6" name="Footer Placeholder 5"/>
          <p:cNvSpPr>
            <a:spLocks noGrp="1"/>
          </p:cNvSpPr>
          <p:nvPr>
            <p:ph type="ftr" sz="quarter" idx="11"/>
          </p:nvPr>
        </p:nvSpPr>
        <p:spPr>
          <a:xfrm>
            <a:off x="7128000" y="6228581"/>
            <a:ext cx="3600000" cy="287267"/>
          </a:xfrm>
          <a:prstGeom prst="rect">
            <a:avLst/>
          </a:prstGeom>
        </p:spPr>
        <p:txBody>
          <a:bodyPr/>
          <a:lstStyle/>
          <a:p>
            <a:endParaRPr lang="en-GB" dirty="0"/>
          </a:p>
        </p:txBody>
      </p:sp>
      <p:sp>
        <p:nvSpPr>
          <p:cNvPr id="7" name="Slide Number Placeholder 6"/>
          <p:cNvSpPr>
            <a:spLocks noGrp="1"/>
          </p:cNvSpPr>
          <p:nvPr>
            <p:ph type="sldNum" sz="quarter" idx="12"/>
          </p:nvPr>
        </p:nvSpPr>
        <p:spPr/>
        <p:txBody>
          <a:bodyPr/>
          <a:lstStyle/>
          <a:p>
            <a:fld id="{0B868178-02AE-42FC-958D-6B8F13B60175}" type="slidenum">
              <a:rPr lang="en-GB" smtClean="0"/>
              <a:t>‹#›</a:t>
            </a:fld>
            <a:endParaRPr lang="en-GB" dirty="0"/>
          </a:p>
        </p:txBody>
      </p:sp>
      <p:sp>
        <p:nvSpPr>
          <p:cNvPr id="9" name="Content Placeholder 8"/>
          <p:cNvSpPr>
            <a:spLocks noGrp="1"/>
          </p:cNvSpPr>
          <p:nvPr>
            <p:ph sz="quarter" idx="13"/>
          </p:nvPr>
        </p:nvSpPr>
        <p:spPr>
          <a:xfrm>
            <a:off x="8085600" y="1512000"/>
            <a:ext cx="3646800" cy="4464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247393327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ext + 2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3" name="Content Placeholder 2"/>
          <p:cNvSpPr>
            <a:spLocks noGrp="1"/>
          </p:cNvSpPr>
          <p:nvPr>
            <p:ph sz="half" idx="1"/>
          </p:nvPr>
        </p:nvSpPr>
        <p:spPr>
          <a:xfrm>
            <a:off x="503999" y="1512000"/>
            <a:ext cx="3888000" cy="4464000"/>
          </a:xfrm>
        </p:spPr>
        <p:txBody>
          <a:bodyPr/>
          <a:lstStyle>
            <a:lvl1pPr>
              <a:defRPr sz="1500"/>
            </a:lvl1pPr>
            <a:lvl2pPr>
              <a:defRPr sz="1500"/>
            </a:lvl2pPr>
            <a:lvl3pPr>
              <a:defRPr sz="1500"/>
            </a:lvl3pPr>
            <a:lvl4pPr>
              <a:defRPr sz="1500"/>
            </a:lvl4pPr>
            <a:lvl5pPr>
              <a:defRPr sz="1500"/>
            </a:lvl5pPr>
            <a:lvl6pPr>
              <a:defRPr sz="1795"/>
            </a:lvl6pPr>
            <a:lvl7pPr>
              <a:defRPr sz="1795"/>
            </a:lvl7pPr>
            <a:lvl8pPr>
              <a:defRPr sz="1795"/>
            </a:lvl8pPr>
            <a:lvl9pPr>
              <a:defRPr sz="1795"/>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6" name="Footer Placeholder 5"/>
          <p:cNvSpPr>
            <a:spLocks noGrp="1"/>
          </p:cNvSpPr>
          <p:nvPr>
            <p:ph type="ftr" sz="quarter" idx="11"/>
          </p:nvPr>
        </p:nvSpPr>
        <p:spPr>
          <a:xfrm>
            <a:off x="7128000" y="6228581"/>
            <a:ext cx="3600000" cy="287267"/>
          </a:xfrm>
          <a:prstGeom prst="rect">
            <a:avLst/>
          </a:prstGeom>
        </p:spPr>
        <p:txBody>
          <a:bodyPr/>
          <a:lstStyle/>
          <a:p>
            <a:endParaRPr lang="en-GB" dirty="0"/>
          </a:p>
        </p:txBody>
      </p:sp>
      <p:sp>
        <p:nvSpPr>
          <p:cNvPr id="7" name="Slide Number Placeholder 6"/>
          <p:cNvSpPr>
            <a:spLocks noGrp="1"/>
          </p:cNvSpPr>
          <p:nvPr>
            <p:ph type="sldNum" sz="quarter" idx="12"/>
          </p:nvPr>
        </p:nvSpPr>
        <p:spPr/>
        <p:txBody>
          <a:bodyPr/>
          <a:lstStyle/>
          <a:p>
            <a:fld id="{0B868178-02AE-42FC-958D-6B8F13B60175}" type="slidenum">
              <a:rPr lang="en-GB" smtClean="0"/>
              <a:t>‹#›</a:t>
            </a:fld>
            <a:endParaRPr lang="en-GB" dirty="0"/>
          </a:p>
        </p:txBody>
      </p:sp>
      <p:sp>
        <p:nvSpPr>
          <p:cNvPr id="9" name="Content Placeholder 8"/>
          <p:cNvSpPr>
            <a:spLocks noGrp="1"/>
          </p:cNvSpPr>
          <p:nvPr>
            <p:ph sz="quarter" idx="13"/>
          </p:nvPr>
        </p:nvSpPr>
        <p:spPr>
          <a:xfrm>
            <a:off x="4752000" y="1512000"/>
            <a:ext cx="3420000" cy="4428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2" name="Content Placeholder 8"/>
          <p:cNvSpPr>
            <a:spLocks noGrp="1"/>
          </p:cNvSpPr>
          <p:nvPr>
            <p:ph sz="quarter" idx="14"/>
          </p:nvPr>
        </p:nvSpPr>
        <p:spPr>
          <a:xfrm>
            <a:off x="8280000" y="1512000"/>
            <a:ext cx="3420000" cy="4428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124982544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ext + 3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3" name="Content Placeholder 2"/>
          <p:cNvSpPr>
            <a:spLocks noGrp="1"/>
          </p:cNvSpPr>
          <p:nvPr>
            <p:ph sz="half" idx="1"/>
          </p:nvPr>
        </p:nvSpPr>
        <p:spPr>
          <a:xfrm>
            <a:off x="503999" y="1512000"/>
            <a:ext cx="3888000" cy="4464000"/>
          </a:xfrm>
        </p:spPr>
        <p:txBody>
          <a:bodyPr/>
          <a:lstStyle>
            <a:lvl1pPr>
              <a:defRPr sz="1500"/>
            </a:lvl1pPr>
            <a:lvl2pPr>
              <a:defRPr sz="1500"/>
            </a:lvl2pPr>
            <a:lvl3pPr>
              <a:defRPr sz="1500"/>
            </a:lvl3pPr>
            <a:lvl4pPr>
              <a:defRPr sz="1500"/>
            </a:lvl4pPr>
            <a:lvl5pPr>
              <a:defRPr sz="1500"/>
            </a:lvl5pPr>
            <a:lvl6pPr>
              <a:defRPr sz="1795"/>
            </a:lvl6pPr>
            <a:lvl7pPr>
              <a:defRPr sz="1795"/>
            </a:lvl7pPr>
            <a:lvl8pPr>
              <a:defRPr sz="1795"/>
            </a:lvl8pPr>
            <a:lvl9pPr>
              <a:defRPr sz="1795"/>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6" name="Footer Placeholder 5"/>
          <p:cNvSpPr>
            <a:spLocks noGrp="1"/>
          </p:cNvSpPr>
          <p:nvPr>
            <p:ph type="ftr" sz="quarter" idx="11"/>
          </p:nvPr>
        </p:nvSpPr>
        <p:spPr>
          <a:xfrm>
            <a:off x="7128000" y="6228581"/>
            <a:ext cx="3600000" cy="287267"/>
          </a:xfrm>
          <a:prstGeom prst="rect">
            <a:avLst/>
          </a:prstGeom>
        </p:spPr>
        <p:txBody>
          <a:bodyPr/>
          <a:lstStyle/>
          <a:p>
            <a:endParaRPr lang="en-GB" dirty="0"/>
          </a:p>
        </p:txBody>
      </p:sp>
      <p:sp>
        <p:nvSpPr>
          <p:cNvPr id="7" name="Slide Number Placeholder 6"/>
          <p:cNvSpPr>
            <a:spLocks noGrp="1"/>
          </p:cNvSpPr>
          <p:nvPr>
            <p:ph type="sldNum" sz="quarter" idx="12"/>
          </p:nvPr>
        </p:nvSpPr>
        <p:spPr/>
        <p:txBody>
          <a:bodyPr/>
          <a:lstStyle/>
          <a:p>
            <a:fld id="{0B868178-02AE-42FC-958D-6B8F13B60175}" type="slidenum">
              <a:rPr lang="en-GB" smtClean="0"/>
              <a:t>‹#›</a:t>
            </a:fld>
            <a:endParaRPr lang="en-GB" dirty="0"/>
          </a:p>
        </p:txBody>
      </p:sp>
      <p:sp>
        <p:nvSpPr>
          <p:cNvPr id="12" name="Content Placeholder 8"/>
          <p:cNvSpPr>
            <a:spLocks noGrp="1"/>
          </p:cNvSpPr>
          <p:nvPr>
            <p:ph sz="quarter" idx="13"/>
          </p:nvPr>
        </p:nvSpPr>
        <p:spPr>
          <a:xfrm>
            <a:off x="4752000" y="1512000"/>
            <a:ext cx="3420000" cy="2160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3" name="Content Placeholder 8"/>
          <p:cNvSpPr>
            <a:spLocks noGrp="1"/>
          </p:cNvSpPr>
          <p:nvPr>
            <p:ph sz="quarter" idx="15"/>
          </p:nvPr>
        </p:nvSpPr>
        <p:spPr>
          <a:xfrm>
            <a:off x="4752000" y="3780000"/>
            <a:ext cx="3420000" cy="2160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5" name="Content Placeholder 8"/>
          <p:cNvSpPr>
            <a:spLocks noGrp="1"/>
          </p:cNvSpPr>
          <p:nvPr>
            <p:ph sz="quarter" idx="16"/>
          </p:nvPr>
        </p:nvSpPr>
        <p:spPr>
          <a:xfrm>
            <a:off x="8280000" y="1512000"/>
            <a:ext cx="3420000" cy="4428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345596751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ext + 4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3" name="Content Placeholder 2"/>
          <p:cNvSpPr>
            <a:spLocks noGrp="1"/>
          </p:cNvSpPr>
          <p:nvPr>
            <p:ph sz="half" idx="1"/>
          </p:nvPr>
        </p:nvSpPr>
        <p:spPr>
          <a:xfrm>
            <a:off x="503999" y="1512000"/>
            <a:ext cx="3888000" cy="4464000"/>
          </a:xfrm>
        </p:spPr>
        <p:txBody>
          <a:bodyPr/>
          <a:lstStyle>
            <a:lvl1pPr>
              <a:defRPr sz="1500"/>
            </a:lvl1pPr>
            <a:lvl2pPr>
              <a:defRPr sz="1500"/>
            </a:lvl2pPr>
            <a:lvl3pPr>
              <a:defRPr sz="1500"/>
            </a:lvl3pPr>
            <a:lvl4pPr>
              <a:defRPr sz="1500"/>
            </a:lvl4pPr>
            <a:lvl5pPr>
              <a:defRPr sz="1500"/>
            </a:lvl5pPr>
            <a:lvl6pPr>
              <a:defRPr sz="1795"/>
            </a:lvl6pPr>
            <a:lvl7pPr>
              <a:defRPr sz="1795"/>
            </a:lvl7pPr>
            <a:lvl8pPr>
              <a:defRPr sz="1795"/>
            </a:lvl8pPr>
            <a:lvl9pPr>
              <a:defRPr sz="1795"/>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6" name="Footer Placeholder 5"/>
          <p:cNvSpPr>
            <a:spLocks noGrp="1"/>
          </p:cNvSpPr>
          <p:nvPr>
            <p:ph type="ftr" sz="quarter" idx="11"/>
          </p:nvPr>
        </p:nvSpPr>
        <p:spPr>
          <a:xfrm>
            <a:off x="7128000" y="6228581"/>
            <a:ext cx="3600000" cy="287267"/>
          </a:xfrm>
          <a:prstGeom prst="rect">
            <a:avLst/>
          </a:prstGeom>
        </p:spPr>
        <p:txBody>
          <a:bodyPr/>
          <a:lstStyle/>
          <a:p>
            <a:endParaRPr lang="en-GB" dirty="0"/>
          </a:p>
        </p:txBody>
      </p:sp>
      <p:sp>
        <p:nvSpPr>
          <p:cNvPr id="7" name="Slide Number Placeholder 6"/>
          <p:cNvSpPr>
            <a:spLocks noGrp="1"/>
          </p:cNvSpPr>
          <p:nvPr>
            <p:ph type="sldNum" sz="quarter" idx="12"/>
          </p:nvPr>
        </p:nvSpPr>
        <p:spPr/>
        <p:txBody>
          <a:bodyPr/>
          <a:lstStyle/>
          <a:p>
            <a:fld id="{0B868178-02AE-42FC-958D-6B8F13B60175}" type="slidenum">
              <a:rPr lang="en-GB" smtClean="0"/>
              <a:t>‹#›</a:t>
            </a:fld>
            <a:endParaRPr lang="en-GB" dirty="0"/>
          </a:p>
        </p:txBody>
      </p:sp>
      <p:sp>
        <p:nvSpPr>
          <p:cNvPr id="13" name="Content Placeholder 8"/>
          <p:cNvSpPr>
            <a:spLocks noGrp="1"/>
          </p:cNvSpPr>
          <p:nvPr>
            <p:ph sz="quarter" idx="13"/>
          </p:nvPr>
        </p:nvSpPr>
        <p:spPr>
          <a:xfrm>
            <a:off x="4752000" y="1512000"/>
            <a:ext cx="3420000" cy="2160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4" name="Content Placeholder 8"/>
          <p:cNvSpPr>
            <a:spLocks noGrp="1"/>
          </p:cNvSpPr>
          <p:nvPr>
            <p:ph sz="quarter" idx="17"/>
          </p:nvPr>
        </p:nvSpPr>
        <p:spPr>
          <a:xfrm>
            <a:off x="4752000" y="3780000"/>
            <a:ext cx="3420000" cy="2160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5" name="Content Placeholder 8"/>
          <p:cNvSpPr>
            <a:spLocks noGrp="1"/>
          </p:cNvSpPr>
          <p:nvPr>
            <p:ph sz="quarter" idx="18"/>
          </p:nvPr>
        </p:nvSpPr>
        <p:spPr>
          <a:xfrm>
            <a:off x="8280000" y="1512000"/>
            <a:ext cx="3420000" cy="2160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6" name="Content Placeholder 8"/>
          <p:cNvSpPr>
            <a:spLocks noGrp="1"/>
          </p:cNvSpPr>
          <p:nvPr>
            <p:ph sz="quarter" idx="19"/>
          </p:nvPr>
        </p:nvSpPr>
        <p:spPr>
          <a:xfrm>
            <a:off x="8280000" y="3780000"/>
            <a:ext cx="3420000" cy="2160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247342074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3 Columns + 3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3" name="Content Placeholder 2"/>
          <p:cNvSpPr>
            <a:spLocks noGrp="1"/>
          </p:cNvSpPr>
          <p:nvPr>
            <p:ph sz="half" idx="1"/>
          </p:nvPr>
        </p:nvSpPr>
        <p:spPr>
          <a:xfrm>
            <a:off x="503999" y="1512000"/>
            <a:ext cx="3646800" cy="885600"/>
          </a:xfrm>
        </p:spPr>
        <p:txBody>
          <a:bodyPr/>
          <a:lstStyle>
            <a:lvl1pPr>
              <a:defRPr sz="1500"/>
            </a:lvl1pPr>
            <a:lvl2pPr>
              <a:defRPr sz="1500"/>
            </a:lvl2pPr>
            <a:lvl3pPr>
              <a:defRPr sz="1500"/>
            </a:lvl3pPr>
            <a:lvl4pPr>
              <a:defRPr sz="1500"/>
            </a:lvl4pPr>
            <a:lvl5pPr>
              <a:defRPr sz="1500"/>
            </a:lvl5pPr>
            <a:lvl6pPr>
              <a:defRPr sz="1795"/>
            </a:lvl6pPr>
            <a:lvl7pPr>
              <a:defRPr sz="1795"/>
            </a:lvl7pPr>
            <a:lvl8pPr>
              <a:defRPr sz="1795"/>
            </a:lvl8pPr>
            <a:lvl9pPr>
              <a:defRPr sz="1795"/>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4294800" y="1512000"/>
            <a:ext cx="3646800" cy="885600"/>
          </a:xfrm>
        </p:spPr>
        <p:txBody>
          <a:bodyPr/>
          <a:lstStyle>
            <a:lvl1pPr>
              <a:defRPr sz="1500"/>
            </a:lvl1pPr>
            <a:lvl2pPr>
              <a:defRPr sz="1500"/>
            </a:lvl2pPr>
            <a:lvl3pPr>
              <a:defRPr sz="1500"/>
            </a:lvl3pPr>
            <a:lvl4pPr>
              <a:defRPr sz="1500"/>
            </a:lvl4pPr>
            <a:lvl5pPr>
              <a:defRPr sz="1500"/>
            </a:lvl5pPr>
            <a:lvl6pPr>
              <a:defRPr sz="1795"/>
            </a:lvl6pPr>
            <a:lvl7pPr>
              <a:defRPr sz="1795"/>
            </a:lvl7pPr>
            <a:lvl8pPr>
              <a:defRPr sz="1795"/>
            </a:lvl8pPr>
            <a:lvl9pPr>
              <a:defRPr sz="1795"/>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6" name="Footer Placeholder 5"/>
          <p:cNvSpPr>
            <a:spLocks noGrp="1"/>
          </p:cNvSpPr>
          <p:nvPr>
            <p:ph type="ftr" sz="quarter" idx="11"/>
          </p:nvPr>
        </p:nvSpPr>
        <p:spPr>
          <a:xfrm>
            <a:off x="7128000" y="6228581"/>
            <a:ext cx="3600000" cy="287267"/>
          </a:xfrm>
          <a:prstGeom prst="rect">
            <a:avLst/>
          </a:prstGeom>
        </p:spPr>
        <p:txBody>
          <a:bodyPr/>
          <a:lstStyle/>
          <a:p>
            <a:endParaRPr lang="en-GB" dirty="0"/>
          </a:p>
        </p:txBody>
      </p:sp>
      <p:sp>
        <p:nvSpPr>
          <p:cNvPr id="7" name="Slide Number Placeholder 6"/>
          <p:cNvSpPr>
            <a:spLocks noGrp="1"/>
          </p:cNvSpPr>
          <p:nvPr>
            <p:ph type="sldNum" sz="quarter" idx="12"/>
          </p:nvPr>
        </p:nvSpPr>
        <p:spPr/>
        <p:txBody>
          <a:bodyPr/>
          <a:lstStyle/>
          <a:p>
            <a:fld id="{0B868178-02AE-42FC-958D-6B8F13B60175}" type="slidenum">
              <a:rPr lang="en-GB" smtClean="0"/>
              <a:t>‹#›</a:t>
            </a:fld>
            <a:endParaRPr lang="en-GB" dirty="0"/>
          </a:p>
        </p:txBody>
      </p:sp>
      <p:sp>
        <p:nvSpPr>
          <p:cNvPr id="9" name="Content Placeholder 8"/>
          <p:cNvSpPr>
            <a:spLocks noGrp="1"/>
          </p:cNvSpPr>
          <p:nvPr>
            <p:ph sz="quarter" idx="13"/>
          </p:nvPr>
        </p:nvSpPr>
        <p:spPr>
          <a:xfrm>
            <a:off x="8085600" y="1512000"/>
            <a:ext cx="3646800" cy="8856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3" name="Content Placeholder 8"/>
          <p:cNvSpPr>
            <a:spLocks noGrp="1"/>
          </p:cNvSpPr>
          <p:nvPr>
            <p:ph sz="quarter" idx="17"/>
          </p:nvPr>
        </p:nvSpPr>
        <p:spPr>
          <a:xfrm>
            <a:off x="504000" y="2736000"/>
            <a:ext cx="3646800" cy="3232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4" name="Content Placeholder 8"/>
          <p:cNvSpPr>
            <a:spLocks noGrp="1"/>
          </p:cNvSpPr>
          <p:nvPr>
            <p:ph sz="quarter" idx="18"/>
          </p:nvPr>
        </p:nvSpPr>
        <p:spPr>
          <a:xfrm>
            <a:off x="4294800" y="2736000"/>
            <a:ext cx="3646800" cy="3232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5" name="Content Placeholder 8"/>
          <p:cNvSpPr>
            <a:spLocks noGrp="1"/>
          </p:cNvSpPr>
          <p:nvPr>
            <p:ph sz="quarter" idx="19"/>
          </p:nvPr>
        </p:nvSpPr>
        <p:spPr>
          <a:xfrm>
            <a:off x="8085600" y="2736000"/>
            <a:ext cx="3646800" cy="3232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346799265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Large Image +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hasCustomPrompt="1"/>
          </p:nvPr>
        </p:nvSpPr>
        <p:spPr>
          <a:xfrm>
            <a:off x="504000" y="5796000"/>
            <a:ext cx="3754800" cy="360000"/>
          </a:xfrm>
        </p:spPr>
        <p:txBody>
          <a:bodyPr/>
          <a:lstStyle/>
          <a:p>
            <a:pPr lvl="0"/>
            <a:r>
              <a:rPr lang="en-US" dirty="0"/>
              <a:t>Edit Master text styles</a:t>
            </a:r>
          </a:p>
        </p:txBody>
      </p:sp>
      <p:sp>
        <p:nvSpPr>
          <p:cNvPr id="5" name="Footer Placeholder 4"/>
          <p:cNvSpPr>
            <a:spLocks noGrp="1"/>
          </p:cNvSpPr>
          <p:nvPr>
            <p:ph type="ftr" sz="quarter" idx="11"/>
          </p:nvPr>
        </p:nvSpPr>
        <p:spPr>
          <a:xfrm>
            <a:off x="7128000" y="6228581"/>
            <a:ext cx="3600000" cy="287267"/>
          </a:xfrm>
          <a:prstGeom prst="rect">
            <a:avLst/>
          </a:prstGeom>
        </p:spPr>
        <p:txBody>
          <a:bodyPr/>
          <a:lstStyle/>
          <a:p>
            <a:endParaRPr lang="en-GB" dirty="0"/>
          </a:p>
        </p:txBody>
      </p:sp>
      <p:sp>
        <p:nvSpPr>
          <p:cNvPr id="6" name="Slide Number Placeholder 5"/>
          <p:cNvSpPr>
            <a:spLocks noGrp="1"/>
          </p:cNvSpPr>
          <p:nvPr>
            <p:ph type="sldNum" sz="quarter" idx="12"/>
          </p:nvPr>
        </p:nvSpPr>
        <p:spPr/>
        <p:txBody>
          <a:bodyPr/>
          <a:lstStyle/>
          <a:p>
            <a:fld id="{0B868178-02AE-42FC-958D-6B8F13B60175}" type="slidenum">
              <a:rPr lang="en-GB" smtClean="0"/>
              <a:t>‹#›</a:t>
            </a:fld>
            <a:endParaRPr lang="en-GB" dirty="0"/>
          </a:p>
        </p:txBody>
      </p:sp>
      <p:sp>
        <p:nvSpPr>
          <p:cNvPr id="9" name="Content Placeholder 8"/>
          <p:cNvSpPr>
            <a:spLocks noGrp="1"/>
          </p:cNvSpPr>
          <p:nvPr>
            <p:ph sz="quarter" idx="17"/>
          </p:nvPr>
        </p:nvSpPr>
        <p:spPr>
          <a:xfrm>
            <a:off x="504000" y="1512000"/>
            <a:ext cx="11232000" cy="4150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252686790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4" name="Footer Placeholder 3"/>
          <p:cNvSpPr>
            <a:spLocks noGrp="1"/>
          </p:cNvSpPr>
          <p:nvPr>
            <p:ph type="ftr" sz="quarter" idx="11"/>
          </p:nvPr>
        </p:nvSpPr>
        <p:spPr>
          <a:xfrm>
            <a:off x="7128000" y="6228581"/>
            <a:ext cx="3600000" cy="287267"/>
          </a:xfrm>
          <a:prstGeom prst="rect">
            <a:avLst/>
          </a:prstGeom>
        </p:spPr>
        <p:txBody>
          <a:bodyPr/>
          <a:lstStyle/>
          <a:p>
            <a:endParaRPr lang="en-GB" dirty="0"/>
          </a:p>
        </p:txBody>
      </p:sp>
      <p:sp>
        <p:nvSpPr>
          <p:cNvPr id="5" name="Slide Number Placeholder 4"/>
          <p:cNvSpPr>
            <a:spLocks noGrp="1"/>
          </p:cNvSpPr>
          <p:nvPr>
            <p:ph type="sldNum" sz="quarter" idx="12"/>
          </p:nvPr>
        </p:nvSpPr>
        <p:spPr/>
        <p:txBody>
          <a:bodyPr/>
          <a:lstStyle/>
          <a:p>
            <a:fld id="{0B868178-02AE-42FC-958D-6B8F13B60175}" type="slidenum">
              <a:rPr lang="en-GB" smtClean="0"/>
              <a:t>‹#›</a:t>
            </a:fld>
            <a:endParaRPr lang="en-GB" dirty="0"/>
          </a:p>
        </p:txBody>
      </p:sp>
    </p:spTree>
    <p:extLst>
      <p:ext uri="{BB962C8B-B14F-4D97-AF65-F5344CB8AC3E}">
        <p14:creationId xmlns:p14="http://schemas.microsoft.com/office/powerpoint/2010/main" val="70233887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7128000" y="6228581"/>
            <a:ext cx="3600000" cy="287267"/>
          </a:xfrm>
          <a:prstGeom prst="rect">
            <a:avLst/>
          </a:prstGeom>
        </p:spPr>
        <p:txBody>
          <a:bodyPr/>
          <a:lstStyle/>
          <a:p>
            <a:endParaRPr lang="en-GB" dirty="0"/>
          </a:p>
        </p:txBody>
      </p:sp>
      <p:sp>
        <p:nvSpPr>
          <p:cNvPr id="4" name="Slide Number Placeholder 3"/>
          <p:cNvSpPr>
            <a:spLocks noGrp="1"/>
          </p:cNvSpPr>
          <p:nvPr>
            <p:ph type="sldNum" sz="quarter" idx="12"/>
          </p:nvPr>
        </p:nvSpPr>
        <p:spPr/>
        <p:txBody>
          <a:bodyPr/>
          <a:lstStyle/>
          <a:p>
            <a:fld id="{0B868178-02AE-42FC-958D-6B8F13B60175}" type="slidenum">
              <a:rPr lang="en-GB" smtClean="0"/>
              <a:t>‹#›</a:t>
            </a:fld>
            <a:endParaRPr lang="en-GB" dirty="0"/>
          </a:p>
        </p:txBody>
      </p:sp>
      <p:pic>
        <p:nvPicPr>
          <p:cNvPr id="5" name="Picture 4"/>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11016356" y="6152400"/>
            <a:ext cx="780290" cy="432817"/>
          </a:xfrm>
          <a:prstGeom prst="rect">
            <a:avLst/>
          </a:prstGeom>
        </p:spPr>
      </p:pic>
      <p:sp>
        <p:nvSpPr>
          <p:cNvPr id="7" name="TextBox 6"/>
          <p:cNvSpPr txBox="1"/>
          <p:nvPr userDrawn="1"/>
        </p:nvSpPr>
        <p:spPr>
          <a:xfrm>
            <a:off x="1007484" y="6254795"/>
            <a:ext cx="2160000" cy="261818"/>
          </a:xfrm>
          <a:prstGeom prst="rect">
            <a:avLst/>
          </a:prstGeom>
          <a:noFill/>
        </p:spPr>
        <p:txBody>
          <a:bodyPr wrap="square" lIns="0" tIns="0" rIns="0" bIns="0" rtlCol="0" anchor="b" anchorCtr="0">
            <a:noAutofit/>
          </a:bodyPr>
          <a:lstStyle/>
          <a:p>
            <a:r>
              <a:rPr lang="en-GB" sz="1000" dirty="0">
                <a:solidFill>
                  <a:schemeClr val="accent1"/>
                </a:solidFill>
              </a:rPr>
              <a:t>British Telecommunications plc 2017</a:t>
            </a:r>
          </a:p>
        </p:txBody>
      </p:sp>
    </p:spTree>
    <p:extLst>
      <p:ext uri="{BB962C8B-B14F-4D97-AF65-F5344CB8AC3E}">
        <p14:creationId xmlns:p14="http://schemas.microsoft.com/office/powerpoint/2010/main" val="37802856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Title Slide image (blank)">
    <p:bg>
      <p:bgPr>
        <a:solidFill>
          <a:schemeClr val="accent6"/>
        </a:solidFill>
        <a:effectLst/>
      </p:bgPr>
    </p:bg>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xmlns="" id="{D876D4A9-DE46-41DA-AA3B-52962E86376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12239625" cy="6840538"/>
          </a:xfrm>
          <a:prstGeom prst="rect">
            <a:avLst/>
          </a:prstGeom>
        </p:spPr>
      </p:pic>
      <p:sp>
        <p:nvSpPr>
          <p:cNvPr id="2" name="Title 1"/>
          <p:cNvSpPr>
            <a:spLocks noGrp="1"/>
          </p:cNvSpPr>
          <p:nvPr>
            <p:ph type="ctrTitle"/>
          </p:nvPr>
        </p:nvSpPr>
        <p:spPr>
          <a:xfrm>
            <a:off x="504000" y="1800000"/>
            <a:ext cx="8640000" cy="1260000"/>
          </a:xfrm>
        </p:spPr>
        <p:txBody>
          <a:bodyPr/>
          <a:lstStyle>
            <a:lvl1pPr algn="l">
              <a:lnSpc>
                <a:spcPct val="85000"/>
              </a:lnSpc>
              <a:defRPr sz="4400" b="0" i="0">
                <a:solidFill>
                  <a:schemeClr val="bg1"/>
                </a:solidFill>
                <a:latin typeface="+mn-lt"/>
              </a:defRPr>
            </a:lvl1pPr>
          </a:lstStyle>
          <a:p>
            <a:r>
              <a:rPr lang="en-US"/>
              <a:t>Click to edit Master title style</a:t>
            </a:r>
            <a:endParaRPr lang="en-GB" dirty="0"/>
          </a:p>
        </p:txBody>
      </p:sp>
      <p:sp>
        <p:nvSpPr>
          <p:cNvPr id="3" name="Subtitle 2"/>
          <p:cNvSpPr>
            <a:spLocks noGrp="1"/>
          </p:cNvSpPr>
          <p:nvPr>
            <p:ph type="subTitle" idx="1" hasCustomPrompt="1"/>
          </p:nvPr>
        </p:nvSpPr>
        <p:spPr>
          <a:xfrm>
            <a:off x="481875" y="3204245"/>
            <a:ext cx="8640000" cy="718167"/>
          </a:xfrm>
        </p:spPr>
        <p:txBody>
          <a:bodyPr/>
          <a:lstStyle>
            <a:lvl1pPr marL="0" indent="0" algn="l">
              <a:lnSpc>
                <a:spcPct val="100000"/>
              </a:lnSpc>
              <a:buNone/>
              <a:defRPr sz="2400" b="0" i="0">
                <a:solidFill>
                  <a:schemeClr val="bg1"/>
                </a:solidFill>
                <a:latin typeface="+mn-lt"/>
              </a:defRPr>
            </a:lvl1pPr>
            <a:lvl2pPr marL="456057" indent="0" algn="ctr">
              <a:buNone/>
              <a:defRPr>
                <a:solidFill>
                  <a:schemeClr val="tx1">
                    <a:tint val="75000"/>
                  </a:schemeClr>
                </a:solidFill>
              </a:defRPr>
            </a:lvl2pPr>
            <a:lvl3pPr marL="912114" indent="0" algn="ctr">
              <a:buNone/>
              <a:defRPr>
                <a:solidFill>
                  <a:schemeClr val="tx1">
                    <a:tint val="75000"/>
                  </a:schemeClr>
                </a:solidFill>
              </a:defRPr>
            </a:lvl3pPr>
            <a:lvl4pPr marL="1368171" indent="0" algn="ctr">
              <a:buNone/>
              <a:defRPr>
                <a:solidFill>
                  <a:schemeClr val="tx1">
                    <a:tint val="75000"/>
                  </a:schemeClr>
                </a:solidFill>
              </a:defRPr>
            </a:lvl4pPr>
            <a:lvl5pPr marL="1824228" indent="0" algn="ctr">
              <a:buNone/>
              <a:defRPr>
                <a:solidFill>
                  <a:schemeClr val="tx1">
                    <a:tint val="75000"/>
                  </a:schemeClr>
                </a:solidFill>
              </a:defRPr>
            </a:lvl5pPr>
            <a:lvl6pPr marL="2280285" indent="0" algn="ctr">
              <a:buNone/>
              <a:defRPr>
                <a:solidFill>
                  <a:schemeClr val="tx1">
                    <a:tint val="75000"/>
                  </a:schemeClr>
                </a:solidFill>
              </a:defRPr>
            </a:lvl6pPr>
            <a:lvl7pPr marL="2736342" indent="0" algn="ctr">
              <a:buNone/>
              <a:defRPr>
                <a:solidFill>
                  <a:schemeClr val="tx1">
                    <a:tint val="75000"/>
                  </a:schemeClr>
                </a:solidFill>
              </a:defRPr>
            </a:lvl7pPr>
            <a:lvl8pPr marL="3192399" indent="0" algn="ctr">
              <a:buNone/>
              <a:defRPr>
                <a:solidFill>
                  <a:schemeClr val="tx1">
                    <a:tint val="75000"/>
                  </a:schemeClr>
                </a:solidFill>
              </a:defRPr>
            </a:lvl8pPr>
            <a:lvl9pPr marL="3648456" indent="0" algn="ctr">
              <a:buNone/>
              <a:defRPr>
                <a:solidFill>
                  <a:schemeClr val="tx1">
                    <a:tint val="75000"/>
                  </a:schemeClr>
                </a:solidFill>
              </a:defRPr>
            </a:lvl9pPr>
          </a:lstStyle>
          <a:p>
            <a:r>
              <a:rPr lang="en-US" dirty="0"/>
              <a:t>Click to edit Master date style</a:t>
            </a:r>
            <a:endParaRPr lang="en-GB" dirty="0"/>
          </a:p>
        </p:txBody>
      </p:sp>
      <p:sp>
        <p:nvSpPr>
          <p:cNvPr id="6" name="Slide Number Placeholder 5"/>
          <p:cNvSpPr>
            <a:spLocks noGrp="1"/>
          </p:cNvSpPr>
          <p:nvPr>
            <p:ph type="sldNum" sz="quarter" idx="12"/>
          </p:nvPr>
        </p:nvSpPr>
        <p:spPr/>
        <p:txBody>
          <a:bodyPr/>
          <a:lstStyle>
            <a:lvl1pPr>
              <a:defRPr sz="1000">
                <a:solidFill>
                  <a:schemeClr val="bg1"/>
                </a:solidFill>
              </a:defRPr>
            </a:lvl1pPr>
          </a:lstStyle>
          <a:p>
            <a:fld id="{0B868178-02AE-42FC-958D-6B8F13B60175}" type="slidenum">
              <a:rPr lang="en-GB" smtClean="0"/>
              <a:pPr/>
              <a:t>‹#›</a:t>
            </a:fld>
            <a:endParaRPr lang="en-GB" dirty="0"/>
          </a:p>
        </p:txBody>
      </p:sp>
      <p:sp>
        <p:nvSpPr>
          <p:cNvPr id="9" name="TextBox 8"/>
          <p:cNvSpPr txBox="1"/>
          <p:nvPr userDrawn="1"/>
        </p:nvSpPr>
        <p:spPr>
          <a:xfrm>
            <a:off x="1007484" y="6254795"/>
            <a:ext cx="2160000" cy="261818"/>
          </a:xfrm>
          <a:prstGeom prst="rect">
            <a:avLst/>
          </a:prstGeom>
          <a:noFill/>
        </p:spPr>
        <p:txBody>
          <a:bodyPr wrap="square" lIns="0" tIns="0" rIns="0" bIns="0" rtlCol="0" anchor="b" anchorCtr="0">
            <a:noAutofit/>
          </a:bodyPr>
          <a:lstStyle/>
          <a:p>
            <a:r>
              <a:rPr lang="en-GB" sz="1000" dirty="0">
                <a:solidFill>
                  <a:srgbClr val="FFFFFF"/>
                </a:solidFill>
              </a:rPr>
              <a:t>British Telecommunications plc 2017</a:t>
            </a:r>
          </a:p>
        </p:txBody>
      </p:sp>
      <p:pic>
        <p:nvPicPr>
          <p:cNvPr id="8" name="Picture 7"/>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504000" y="432000"/>
            <a:ext cx="1007999" cy="559123"/>
          </a:xfrm>
          <a:prstGeom prst="rect">
            <a:avLst/>
          </a:prstGeom>
        </p:spPr>
      </p:pic>
    </p:spTree>
    <p:extLst>
      <p:ext uri="{BB962C8B-B14F-4D97-AF65-F5344CB8AC3E}">
        <p14:creationId xmlns:p14="http://schemas.microsoft.com/office/powerpoint/2010/main" val="288089411"/>
      </p:ext>
    </p:extLst>
  </p:cSld>
  <p:clrMapOvr>
    <a:masterClrMapping/>
  </p:clrMapOvr>
  <p:extLst mod="1">
    <p:ext uri="{DCECCB84-F9BA-43D5-87BE-67443E8EF086}">
      <p15:sldGuideLst xmlns:p15="http://schemas.microsoft.com/office/powerpoint/2012/main" xmlns=""/>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Divider (large text) (purpl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04000" y="1799999"/>
            <a:ext cx="8640000" cy="1620000"/>
          </a:xfrm>
        </p:spPr>
        <p:txBody>
          <a:bodyPr anchor="t" anchorCtr="0"/>
          <a:lstStyle>
            <a:lvl1pPr algn="l">
              <a:lnSpc>
                <a:spcPct val="90000"/>
              </a:lnSpc>
              <a:defRPr sz="4800" b="0" cap="none" baseline="0">
                <a:solidFill>
                  <a:schemeClr val="bg1"/>
                </a:solidFill>
                <a:latin typeface="+mn-lt"/>
              </a:defRPr>
            </a:lvl1pPr>
          </a:lstStyle>
          <a:p>
            <a:r>
              <a:rPr lang="en-US" dirty="0"/>
              <a:t>Click to edit Master Divider title style</a:t>
            </a:r>
            <a:endParaRPr lang="en-GB" dirty="0"/>
          </a:p>
        </p:txBody>
      </p:sp>
      <p:sp>
        <p:nvSpPr>
          <p:cNvPr id="5" name="Footer Placeholder 4"/>
          <p:cNvSpPr>
            <a:spLocks noGrp="1"/>
          </p:cNvSpPr>
          <p:nvPr>
            <p:ph type="ftr" sz="quarter" idx="11"/>
          </p:nvPr>
        </p:nvSpPr>
        <p:spPr>
          <a:xfrm>
            <a:off x="7128000" y="6228581"/>
            <a:ext cx="3600000" cy="287267"/>
          </a:xfrm>
          <a:prstGeom prst="rect">
            <a:avLst/>
          </a:prstGeom>
        </p:spPr>
        <p:txBody>
          <a:bodyPr/>
          <a:lstStyle>
            <a:lvl1pPr>
              <a:defRPr>
                <a:solidFill>
                  <a:schemeClr val="bg1"/>
                </a:solidFill>
              </a:defRPr>
            </a:lvl1pPr>
          </a:lstStyle>
          <a:p>
            <a:endParaRPr lang="en-GB" dirty="0"/>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0B868178-02AE-42FC-958D-6B8F13B60175}" type="slidenum">
              <a:rPr lang="en-GB" smtClean="0"/>
              <a:pPr/>
              <a:t>‹#›</a:t>
            </a:fld>
            <a:endParaRPr lang="en-GB" dirty="0"/>
          </a:p>
        </p:txBody>
      </p:sp>
      <p:sp>
        <p:nvSpPr>
          <p:cNvPr id="7" name="TextBox 6"/>
          <p:cNvSpPr txBox="1"/>
          <p:nvPr userDrawn="1"/>
        </p:nvSpPr>
        <p:spPr>
          <a:xfrm>
            <a:off x="1007484" y="6254795"/>
            <a:ext cx="2160000" cy="261818"/>
          </a:xfrm>
          <a:prstGeom prst="rect">
            <a:avLst/>
          </a:prstGeom>
          <a:noFill/>
        </p:spPr>
        <p:txBody>
          <a:bodyPr wrap="square" lIns="0" tIns="0" rIns="0" bIns="0" rtlCol="0" anchor="b" anchorCtr="0">
            <a:noAutofit/>
          </a:bodyPr>
          <a:lstStyle/>
          <a:p>
            <a:r>
              <a:rPr lang="en-GB" sz="1000" dirty="0">
                <a:solidFill>
                  <a:srgbClr val="FFFFFF"/>
                </a:solidFill>
              </a:rPr>
              <a:t>British Telecommunications plc 2017</a:t>
            </a:r>
          </a:p>
        </p:txBody>
      </p:sp>
    </p:spTree>
    <p:extLst>
      <p:ext uri="{BB962C8B-B14F-4D97-AF65-F5344CB8AC3E}">
        <p14:creationId xmlns:p14="http://schemas.microsoft.com/office/powerpoint/2010/main" val="32845942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Divider (large text) (pink)">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04000" y="1799999"/>
            <a:ext cx="8640000" cy="1620000"/>
          </a:xfrm>
        </p:spPr>
        <p:txBody>
          <a:bodyPr anchor="t" anchorCtr="0"/>
          <a:lstStyle>
            <a:lvl1pPr algn="l">
              <a:lnSpc>
                <a:spcPct val="90000"/>
              </a:lnSpc>
              <a:defRPr sz="4800" b="0" cap="none" baseline="0">
                <a:solidFill>
                  <a:schemeClr val="bg1"/>
                </a:solidFill>
                <a:latin typeface="+mn-lt"/>
              </a:defRPr>
            </a:lvl1pPr>
          </a:lstStyle>
          <a:p>
            <a:r>
              <a:rPr lang="en-US" dirty="0"/>
              <a:t>Click to edit Master Divider title style</a:t>
            </a:r>
            <a:endParaRPr lang="en-GB" dirty="0"/>
          </a:p>
        </p:txBody>
      </p:sp>
      <p:sp>
        <p:nvSpPr>
          <p:cNvPr id="5" name="Footer Placeholder 4"/>
          <p:cNvSpPr>
            <a:spLocks noGrp="1"/>
          </p:cNvSpPr>
          <p:nvPr>
            <p:ph type="ftr" sz="quarter" idx="11"/>
          </p:nvPr>
        </p:nvSpPr>
        <p:spPr>
          <a:xfrm>
            <a:off x="7128000" y="6228581"/>
            <a:ext cx="3600000" cy="287267"/>
          </a:xfrm>
          <a:prstGeom prst="rect">
            <a:avLst/>
          </a:prstGeom>
        </p:spPr>
        <p:txBody>
          <a:bodyPr/>
          <a:lstStyle>
            <a:lvl1pPr>
              <a:defRPr>
                <a:solidFill>
                  <a:schemeClr val="bg1"/>
                </a:solidFill>
              </a:defRPr>
            </a:lvl1pPr>
          </a:lstStyle>
          <a:p>
            <a:endParaRPr lang="en-GB" dirty="0"/>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0B868178-02AE-42FC-958D-6B8F13B60175}" type="slidenum">
              <a:rPr lang="en-GB" smtClean="0"/>
              <a:pPr/>
              <a:t>‹#›</a:t>
            </a:fld>
            <a:endParaRPr lang="en-GB" dirty="0"/>
          </a:p>
        </p:txBody>
      </p:sp>
      <p:sp>
        <p:nvSpPr>
          <p:cNvPr id="8" name="TextBox 7"/>
          <p:cNvSpPr txBox="1"/>
          <p:nvPr userDrawn="1"/>
        </p:nvSpPr>
        <p:spPr>
          <a:xfrm>
            <a:off x="1007484" y="6254795"/>
            <a:ext cx="2160000" cy="261818"/>
          </a:xfrm>
          <a:prstGeom prst="rect">
            <a:avLst/>
          </a:prstGeom>
          <a:noFill/>
        </p:spPr>
        <p:txBody>
          <a:bodyPr wrap="square" lIns="0" tIns="0" rIns="0" bIns="0" rtlCol="0" anchor="b" anchorCtr="0">
            <a:noAutofit/>
          </a:bodyPr>
          <a:lstStyle/>
          <a:p>
            <a:r>
              <a:rPr lang="en-GB" sz="1000" dirty="0">
                <a:solidFill>
                  <a:srgbClr val="FFFFFF"/>
                </a:solidFill>
              </a:rPr>
              <a:t>British Telecommunications plc 2017</a:t>
            </a:r>
          </a:p>
        </p:txBody>
      </p:sp>
    </p:spTree>
    <p:extLst>
      <p:ext uri="{BB962C8B-B14F-4D97-AF65-F5344CB8AC3E}">
        <p14:creationId xmlns:p14="http://schemas.microsoft.com/office/powerpoint/2010/main" val="6584656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Divider (large text) (blue)">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04000" y="1799999"/>
            <a:ext cx="8640000" cy="1620000"/>
          </a:xfrm>
        </p:spPr>
        <p:txBody>
          <a:bodyPr anchor="t" anchorCtr="0"/>
          <a:lstStyle>
            <a:lvl1pPr algn="l">
              <a:lnSpc>
                <a:spcPct val="90000"/>
              </a:lnSpc>
              <a:defRPr sz="4800" b="0" cap="none" baseline="0">
                <a:solidFill>
                  <a:schemeClr val="bg1"/>
                </a:solidFill>
                <a:latin typeface="+mn-lt"/>
              </a:defRPr>
            </a:lvl1pPr>
          </a:lstStyle>
          <a:p>
            <a:r>
              <a:rPr lang="en-US" dirty="0"/>
              <a:t>Click to edit Master Divider title style</a:t>
            </a:r>
            <a:endParaRPr lang="en-GB" dirty="0"/>
          </a:p>
        </p:txBody>
      </p:sp>
      <p:sp>
        <p:nvSpPr>
          <p:cNvPr id="5" name="Footer Placeholder 4"/>
          <p:cNvSpPr>
            <a:spLocks noGrp="1"/>
          </p:cNvSpPr>
          <p:nvPr>
            <p:ph type="ftr" sz="quarter" idx="11"/>
          </p:nvPr>
        </p:nvSpPr>
        <p:spPr>
          <a:xfrm>
            <a:off x="7128000" y="6228581"/>
            <a:ext cx="3600000" cy="287267"/>
          </a:xfrm>
          <a:prstGeom prst="rect">
            <a:avLst/>
          </a:prstGeom>
        </p:spPr>
        <p:txBody>
          <a:bodyPr/>
          <a:lstStyle>
            <a:lvl1pPr>
              <a:defRPr>
                <a:solidFill>
                  <a:schemeClr val="bg1"/>
                </a:solidFill>
              </a:defRPr>
            </a:lvl1pPr>
          </a:lstStyle>
          <a:p>
            <a:endParaRPr lang="en-GB" dirty="0"/>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0B868178-02AE-42FC-958D-6B8F13B60175}" type="slidenum">
              <a:rPr lang="en-GB" smtClean="0"/>
              <a:pPr/>
              <a:t>‹#›</a:t>
            </a:fld>
            <a:endParaRPr lang="en-GB" dirty="0"/>
          </a:p>
        </p:txBody>
      </p:sp>
      <p:sp>
        <p:nvSpPr>
          <p:cNvPr id="8" name="TextBox 7"/>
          <p:cNvSpPr txBox="1"/>
          <p:nvPr userDrawn="1"/>
        </p:nvSpPr>
        <p:spPr>
          <a:xfrm>
            <a:off x="1007484" y="6254795"/>
            <a:ext cx="2160000" cy="261818"/>
          </a:xfrm>
          <a:prstGeom prst="rect">
            <a:avLst/>
          </a:prstGeom>
          <a:noFill/>
        </p:spPr>
        <p:txBody>
          <a:bodyPr wrap="square" lIns="0" tIns="0" rIns="0" bIns="0" rtlCol="0" anchor="b" anchorCtr="0">
            <a:noAutofit/>
          </a:bodyPr>
          <a:lstStyle/>
          <a:p>
            <a:r>
              <a:rPr lang="en-GB" sz="1000" dirty="0">
                <a:solidFill>
                  <a:srgbClr val="FFFFFF"/>
                </a:solidFill>
              </a:rPr>
              <a:t>British Telecommunications plc 2017</a:t>
            </a:r>
          </a:p>
        </p:txBody>
      </p:sp>
    </p:spTree>
    <p:extLst>
      <p:ext uri="{BB962C8B-B14F-4D97-AF65-F5344CB8AC3E}">
        <p14:creationId xmlns:p14="http://schemas.microsoft.com/office/powerpoint/2010/main" val="11035266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Divider image (large text) (blank)">
    <p:bg>
      <p:bgPr>
        <a:solidFill>
          <a:schemeClr val="accent6"/>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04000" y="1799999"/>
            <a:ext cx="8640000" cy="1620000"/>
          </a:xfrm>
        </p:spPr>
        <p:txBody>
          <a:bodyPr anchor="t" anchorCtr="0"/>
          <a:lstStyle>
            <a:lvl1pPr algn="l">
              <a:lnSpc>
                <a:spcPct val="90000"/>
              </a:lnSpc>
              <a:defRPr sz="4800" b="0" cap="none" baseline="0">
                <a:solidFill>
                  <a:schemeClr val="bg1"/>
                </a:solidFill>
                <a:latin typeface="+mn-lt"/>
              </a:defRPr>
            </a:lvl1pPr>
          </a:lstStyle>
          <a:p>
            <a:r>
              <a:rPr lang="en-US" dirty="0"/>
              <a:t>Click to edit Master Divider title style</a:t>
            </a:r>
            <a:endParaRPr lang="en-GB" dirty="0"/>
          </a:p>
        </p:txBody>
      </p:sp>
      <p:sp>
        <p:nvSpPr>
          <p:cNvPr id="5" name="Footer Placeholder 4"/>
          <p:cNvSpPr>
            <a:spLocks noGrp="1"/>
          </p:cNvSpPr>
          <p:nvPr>
            <p:ph type="ftr" sz="quarter" idx="11"/>
          </p:nvPr>
        </p:nvSpPr>
        <p:spPr>
          <a:xfrm>
            <a:off x="7128000" y="6228581"/>
            <a:ext cx="3600000" cy="287267"/>
          </a:xfrm>
          <a:prstGeom prst="rect">
            <a:avLst/>
          </a:prstGeom>
        </p:spPr>
        <p:txBody>
          <a:bodyPr/>
          <a:lstStyle>
            <a:lvl1pPr>
              <a:defRPr>
                <a:solidFill>
                  <a:schemeClr val="bg1"/>
                </a:solidFill>
              </a:defRPr>
            </a:lvl1pPr>
          </a:lstStyle>
          <a:p>
            <a:endParaRPr lang="en-GB" dirty="0"/>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0B868178-02AE-42FC-958D-6B8F13B60175}" type="slidenum">
              <a:rPr lang="en-GB" smtClean="0"/>
              <a:pPr/>
              <a:t>‹#›</a:t>
            </a:fld>
            <a:endParaRPr lang="en-GB" dirty="0"/>
          </a:p>
        </p:txBody>
      </p:sp>
      <p:sp>
        <p:nvSpPr>
          <p:cNvPr id="8" name="TextBox 7"/>
          <p:cNvSpPr txBox="1"/>
          <p:nvPr userDrawn="1"/>
        </p:nvSpPr>
        <p:spPr>
          <a:xfrm>
            <a:off x="1007484" y="6254795"/>
            <a:ext cx="2160000" cy="261818"/>
          </a:xfrm>
          <a:prstGeom prst="rect">
            <a:avLst/>
          </a:prstGeom>
          <a:noFill/>
        </p:spPr>
        <p:txBody>
          <a:bodyPr wrap="square" lIns="0" tIns="0" rIns="0" bIns="0" rtlCol="0" anchor="b" anchorCtr="0">
            <a:noAutofit/>
          </a:bodyPr>
          <a:lstStyle/>
          <a:p>
            <a:r>
              <a:rPr lang="en-GB" sz="1000" dirty="0">
                <a:solidFill>
                  <a:srgbClr val="FFFFFF"/>
                </a:solidFill>
              </a:rPr>
              <a:t>British Telecommunications plc 2017</a:t>
            </a:r>
          </a:p>
        </p:txBody>
      </p:sp>
    </p:spTree>
    <p:extLst>
      <p:ext uri="{BB962C8B-B14F-4D97-AF65-F5344CB8AC3E}">
        <p14:creationId xmlns:p14="http://schemas.microsoft.com/office/powerpoint/2010/main" val="22542822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Divider (small text) (purpl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04000" y="1799999"/>
            <a:ext cx="6480000" cy="324000"/>
          </a:xfrm>
        </p:spPr>
        <p:txBody>
          <a:bodyPr anchor="t" anchorCtr="0"/>
          <a:lstStyle>
            <a:lvl1pPr algn="l">
              <a:lnSpc>
                <a:spcPct val="100000"/>
              </a:lnSpc>
              <a:defRPr sz="2400" b="1" cap="none" baseline="0">
                <a:solidFill>
                  <a:schemeClr val="bg1"/>
                </a:solidFill>
                <a:latin typeface="+mj-lt"/>
              </a:defRPr>
            </a:lvl1pPr>
          </a:lstStyle>
          <a:p>
            <a:r>
              <a:rPr lang="en-US" dirty="0"/>
              <a:t>Click to edit Master Divider title style</a:t>
            </a:r>
            <a:endParaRPr lang="en-GB" dirty="0"/>
          </a:p>
        </p:txBody>
      </p:sp>
      <p:sp>
        <p:nvSpPr>
          <p:cNvPr id="5" name="Footer Placeholder 4"/>
          <p:cNvSpPr>
            <a:spLocks noGrp="1"/>
          </p:cNvSpPr>
          <p:nvPr>
            <p:ph type="ftr" sz="quarter" idx="11"/>
          </p:nvPr>
        </p:nvSpPr>
        <p:spPr>
          <a:xfrm>
            <a:off x="7128000" y="6228581"/>
            <a:ext cx="3600000" cy="287267"/>
          </a:xfrm>
          <a:prstGeom prst="rect">
            <a:avLst/>
          </a:prstGeom>
        </p:spPr>
        <p:txBody>
          <a:bodyPr/>
          <a:lstStyle>
            <a:lvl1pPr>
              <a:defRPr>
                <a:solidFill>
                  <a:schemeClr val="bg1"/>
                </a:solidFill>
              </a:defRPr>
            </a:lvl1pPr>
          </a:lstStyle>
          <a:p>
            <a:endParaRPr lang="en-GB" dirty="0"/>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0B868178-02AE-42FC-958D-6B8F13B60175}" type="slidenum">
              <a:rPr lang="en-GB" smtClean="0"/>
              <a:pPr/>
              <a:t>‹#›</a:t>
            </a:fld>
            <a:endParaRPr lang="en-GB" dirty="0"/>
          </a:p>
        </p:txBody>
      </p:sp>
      <p:sp>
        <p:nvSpPr>
          <p:cNvPr id="9" name="Text Placeholder 8"/>
          <p:cNvSpPr>
            <a:spLocks noGrp="1"/>
          </p:cNvSpPr>
          <p:nvPr>
            <p:ph type="body" sz="quarter" idx="13"/>
          </p:nvPr>
        </p:nvSpPr>
        <p:spPr>
          <a:xfrm>
            <a:off x="502509" y="2160160"/>
            <a:ext cx="6480000" cy="1620000"/>
          </a:xfrm>
        </p:spPr>
        <p:txBody>
          <a:bodyPr/>
          <a:lstStyle>
            <a:lvl1pPr>
              <a:lnSpc>
                <a:spcPct val="100000"/>
              </a:lnSpc>
              <a:defRPr sz="2400" b="0">
                <a:solidFill>
                  <a:schemeClr val="bg1"/>
                </a:solidFill>
                <a:latin typeface="+mn-lt"/>
              </a:defRPr>
            </a:lvl1pPr>
          </a:lstStyle>
          <a:p>
            <a:pPr lvl="0"/>
            <a:r>
              <a:rPr lang="en-US"/>
              <a:t>Edit Master text styles</a:t>
            </a:r>
          </a:p>
        </p:txBody>
      </p:sp>
      <p:sp>
        <p:nvSpPr>
          <p:cNvPr id="10" name="TextBox 9"/>
          <p:cNvSpPr txBox="1"/>
          <p:nvPr userDrawn="1"/>
        </p:nvSpPr>
        <p:spPr>
          <a:xfrm>
            <a:off x="1007484" y="6254795"/>
            <a:ext cx="2160000" cy="261818"/>
          </a:xfrm>
          <a:prstGeom prst="rect">
            <a:avLst/>
          </a:prstGeom>
          <a:noFill/>
        </p:spPr>
        <p:txBody>
          <a:bodyPr wrap="square" lIns="0" tIns="0" rIns="0" bIns="0" rtlCol="0" anchor="b" anchorCtr="0">
            <a:noAutofit/>
          </a:bodyPr>
          <a:lstStyle/>
          <a:p>
            <a:r>
              <a:rPr lang="en-GB" sz="1000" dirty="0">
                <a:solidFill>
                  <a:srgbClr val="FFFFFF"/>
                </a:solidFill>
              </a:rPr>
              <a:t>British Telecommunications plc 2017</a:t>
            </a:r>
          </a:p>
        </p:txBody>
      </p:sp>
    </p:spTree>
    <p:extLst>
      <p:ext uri="{BB962C8B-B14F-4D97-AF65-F5344CB8AC3E}">
        <p14:creationId xmlns:p14="http://schemas.microsoft.com/office/powerpoint/2010/main" val="23221152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Divider (small text) (pink)">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04000" y="1799999"/>
            <a:ext cx="6480000" cy="324000"/>
          </a:xfrm>
        </p:spPr>
        <p:txBody>
          <a:bodyPr anchor="t" anchorCtr="0"/>
          <a:lstStyle>
            <a:lvl1pPr algn="l">
              <a:lnSpc>
                <a:spcPct val="100000"/>
              </a:lnSpc>
              <a:defRPr sz="2400" b="1" cap="none" baseline="0">
                <a:solidFill>
                  <a:schemeClr val="bg1"/>
                </a:solidFill>
                <a:latin typeface="+mj-lt"/>
              </a:defRPr>
            </a:lvl1pPr>
          </a:lstStyle>
          <a:p>
            <a:r>
              <a:rPr lang="en-US" dirty="0"/>
              <a:t>Click to edit Master Divider title style</a:t>
            </a:r>
            <a:endParaRPr lang="en-GB" dirty="0"/>
          </a:p>
        </p:txBody>
      </p:sp>
      <p:sp>
        <p:nvSpPr>
          <p:cNvPr id="5" name="Footer Placeholder 4"/>
          <p:cNvSpPr>
            <a:spLocks noGrp="1"/>
          </p:cNvSpPr>
          <p:nvPr>
            <p:ph type="ftr" sz="quarter" idx="11"/>
          </p:nvPr>
        </p:nvSpPr>
        <p:spPr>
          <a:xfrm>
            <a:off x="7128000" y="6228581"/>
            <a:ext cx="3600000" cy="287267"/>
          </a:xfrm>
          <a:prstGeom prst="rect">
            <a:avLst/>
          </a:prstGeom>
        </p:spPr>
        <p:txBody>
          <a:bodyPr/>
          <a:lstStyle>
            <a:lvl1pPr>
              <a:defRPr>
                <a:solidFill>
                  <a:schemeClr val="bg1"/>
                </a:solidFill>
              </a:defRPr>
            </a:lvl1pPr>
          </a:lstStyle>
          <a:p>
            <a:endParaRPr lang="en-GB" dirty="0"/>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0B868178-02AE-42FC-958D-6B8F13B60175}" type="slidenum">
              <a:rPr lang="en-GB" smtClean="0"/>
              <a:pPr/>
              <a:t>‹#›</a:t>
            </a:fld>
            <a:endParaRPr lang="en-GB" dirty="0"/>
          </a:p>
        </p:txBody>
      </p:sp>
      <p:sp>
        <p:nvSpPr>
          <p:cNvPr id="9" name="Text Placeholder 8"/>
          <p:cNvSpPr>
            <a:spLocks noGrp="1"/>
          </p:cNvSpPr>
          <p:nvPr>
            <p:ph type="body" sz="quarter" idx="13"/>
          </p:nvPr>
        </p:nvSpPr>
        <p:spPr>
          <a:xfrm>
            <a:off x="502509" y="2160160"/>
            <a:ext cx="6480000" cy="1620000"/>
          </a:xfrm>
        </p:spPr>
        <p:txBody>
          <a:bodyPr/>
          <a:lstStyle>
            <a:lvl1pPr>
              <a:lnSpc>
                <a:spcPct val="100000"/>
              </a:lnSpc>
              <a:defRPr sz="2400" b="0">
                <a:solidFill>
                  <a:schemeClr val="bg1"/>
                </a:solidFill>
                <a:latin typeface="+mn-lt"/>
              </a:defRPr>
            </a:lvl1pPr>
          </a:lstStyle>
          <a:p>
            <a:pPr lvl="0"/>
            <a:r>
              <a:rPr lang="en-US"/>
              <a:t>Edit Master text styles</a:t>
            </a:r>
          </a:p>
        </p:txBody>
      </p:sp>
      <p:sp>
        <p:nvSpPr>
          <p:cNvPr id="10" name="TextBox 9"/>
          <p:cNvSpPr txBox="1"/>
          <p:nvPr userDrawn="1"/>
        </p:nvSpPr>
        <p:spPr>
          <a:xfrm>
            <a:off x="1007484" y="6254795"/>
            <a:ext cx="2160000" cy="261818"/>
          </a:xfrm>
          <a:prstGeom prst="rect">
            <a:avLst/>
          </a:prstGeom>
          <a:noFill/>
        </p:spPr>
        <p:txBody>
          <a:bodyPr wrap="square" lIns="0" tIns="0" rIns="0" bIns="0" rtlCol="0" anchor="b" anchorCtr="0">
            <a:noAutofit/>
          </a:bodyPr>
          <a:lstStyle/>
          <a:p>
            <a:r>
              <a:rPr lang="en-GB" sz="1000" dirty="0">
                <a:solidFill>
                  <a:srgbClr val="FFFFFF"/>
                </a:solidFill>
              </a:rPr>
              <a:t>British Telecommunications plc 2017</a:t>
            </a:r>
          </a:p>
        </p:txBody>
      </p:sp>
    </p:spTree>
    <p:extLst>
      <p:ext uri="{BB962C8B-B14F-4D97-AF65-F5344CB8AC3E}">
        <p14:creationId xmlns:p14="http://schemas.microsoft.com/office/powerpoint/2010/main" val="30629792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4000" y="324000"/>
            <a:ext cx="11232000" cy="432000"/>
          </a:xfrm>
          <a:prstGeom prst="rect">
            <a:avLst/>
          </a:prstGeom>
        </p:spPr>
        <p:txBody>
          <a:bodyPr vert="horz" lIns="0" tIns="0" rIns="0" bIns="0" rtlCol="0" anchor="t" anchorCtr="0">
            <a:noAutofit/>
          </a:bodyPr>
          <a:lstStyle/>
          <a:p>
            <a:r>
              <a:rPr lang="en-US"/>
              <a:t>Click to edit Master title style</a:t>
            </a:r>
            <a:endParaRPr lang="en-GB" dirty="0"/>
          </a:p>
        </p:txBody>
      </p:sp>
      <p:sp>
        <p:nvSpPr>
          <p:cNvPr id="3" name="Text Placeholder 2"/>
          <p:cNvSpPr>
            <a:spLocks noGrp="1"/>
          </p:cNvSpPr>
          <p:nvPr>
            <p:ph type="body" idx="1"/>
          </p:nvPr>
        </p:nvSpPr>
        <p:spPr>
          <a:xfrm>
            <a:off x="504000" y="1512000"/>
            <a:ext cx="11232000" cy="4464000"/>
          </a:xfrm>
          <a:prstGeom prst="rect">
            <a:avLst/>
          </a:prstGeom>
        </p:spPr>
        <p:txBody>
          <a:bodyPr vert="horz" lIns="0" tIns="0" rIns="0" bIns="0" rtlCol="0" anchor="t" anchorCtr="0">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Footer Placeholder 4"/>
          <p:cNvSpPr>
            <a:spLocks noGrp="1"/>
          </p:cNvSpPr>
          <p:nvPr>
            <p:ph type="ftr" sz="quarter" idx="3"/>
          </p:nvPr>
        </p:nvSpPr>
        <p:spPr>
          <a:xfrm>
            <a:off x="7127924" y="6228000"/>
            <a:ext cx="3600000" cy="287267"/>
          </a:xfrm>
          <a:prstGeom prst="rect">
            <a:avLst/>
          </a:prstGeom>
        </p:spPr>
        <p:txBody>
          <a:bodyPr vert="horz" lIns="0" tIns="0" rIns="0" bIns="0" rtlCol="0" anchor="b" anchorCtr="0">
            <a:noAutofit/>
          </a:bodyPr>
          <a:lstStyle>
            <a:lvl1pPr algn="r">
              <a:defRPr sz="1000">
                <a:solidFill>
                  <a:schemeClr val="accent1"/>
                </a:solidFill>
              </a:defRPr>
            </a:lvl1pPr>
          </a:lstStyle>
          <a:p>
            <a:endParaRPr lang="en-GB" dirty="0"/>
          </a:p>
        </p:txBody>
      </p:sp>
      <p:sp>
        <p:nvSpPr>
          <p:cNvPr id="6" name="Slide Number Placeholder 5"/>
          <p:cNvSpPr>
            <a:spLocks noGrp="1"/>
          </p:cNvSpPr>
          <p:nvPr>
            <p:ph type="sldNum" sz="quarter" idx="4"/>
          </p:nvPr>
        </p:nvSpPr>
        <p:spPr>
          <a:xfrm>
            <a:off x="504000" y="6228581"/>
            <a:ext cx="360000" cy="287267"/>
          </a:xfrm>
          <a:prstGeom prst="rect">
            <a:avLst/>
          </a:prstGeom>
        </p:spPr>
        <p:txBody>
          <a:bodyPr vert="horz" lIns="0" tIns="0" rIns="0" bIns="0" rtlCol="0" anchor="b" anchorCtr="0">
            <a:noAutofit/>
          </a:bodyPr>
          <a:lstStyle>
            <a:lvl1pPr algn="l">
              <a:defRPr sz="1000">
                <a:solidFill>
                  <a:schemeClr val="accent1"/>
                </a:solidFill>
              </a:defRPr>
            </a:lvl1pPr>
          </a:lstStyle>
          <a:p>
            <a:fld id="{0B868178-02AE-42FC-958D-6B8F13B60175}" type="slidenum">
              <a:rPr lang="en-GB" smtClean="0"/>
              <a:pPr/>
              <a:t>‹#›</a:t>
            </a:fld>
            <a:endParaRPr lang="en-GB" dirty="0"/>
          </a:p>
        </p:txBody>
      </p:sp>
      <p:cxnSp>
        <p:nvCxnSpPr>
          <p:cNvPr id="8" name="Straight Connector 7"/>
          <p:cNvCxnSpPr/>
          <p:nvPr/>
        </p:nvCxnSpPr>
        <p:spPr>
          <a:xfrm>
            <a:off x="504000" y="936000"/>
            <a:ext cx="11232000" cy="0"/>
          </a:xfrm>
          <a:prstGeom prst="line">
            <a:avLst/>
          </a:prstGeom>
          <a:ln w="3175">
            <a:solidFill>
              <a:schemeClr val="accent1"/>
            </a:solidFill>
          </a:ln>
        </p:spPr>
        <p:style>
          <a:lnRef idx="1">
            <a:schemeClr val="accent1"/>
          </a:lnRef>
          <a:fillRef idx="0">
            <a:schemeClr val="accent1"/>
          </a:fillRef>
          <a:effectRef idx="0">
            <a:schemeClr val="accent1"/>
          </a:effectRef>
          <a:fontRef idx="minor">
            <a:schemeClr val="tx1"/>
          </a:fontRef>
        </p:style>
      </p:cxnSp>
      <p:pic>
        <p:nvPicPr>
          <p:cNvPr id="7" name="Picture 6"/>
          <p:cNvPicPr>
            <a:picLocks noChangeAspect="1"/>
          </p:cNvPicPr>
          <p:nvPr/>
        </p:nvPicPr>
        <p:blipFill>
          <a:blip r:embed="rId31" cstate="email">
            <a:extLst>
              <a:ext uri="{28A0092B-C50C-407E-A947-70E740481C1C}">
                <a14:useLocalDpi xmlns:a14="http://schemas.microsoft.com/office/drawing/2010/main" val="0"/>
              </a:ext>
            </a:extLst>
          </a:blip>
          <a:stretch>
            <a:fillRect/>
          </a:stretch>
        </p:blipFill>
        <p:spPr>
          <a:xfrm>
            <a:off x="11016356" y="6152400"/>
            <a:ext cx="780290" cy="432817"/>
          </a:xfrm>
          <a:prstGeom prst="rect">
            <a:avLst/>
          </a:prstGeom>
        </p:spPr>
      </p:pic>
      <p:sp>
        <p:nvSpPr>
          <p:cNvPr id="10" name="TextBox 9"/>
          <p:cNvSpPr txBox="1"/>
          <p:nvPr/>
        </p:nvSpPr>
        <p:spPr>
          <a:xfrm>
            <a:off x="1007484" y="6254795"/>
            <a:ext cx="2160000" cy="261818"/>
          </a:xfrm>
          <a:prstGeom prst="rect">
            <a:avLst/>
          </a:prstGeom>
          <a:noFill/>
        </p:spPr>
        <p:txBody>
          <a:bodyPr wrap="square" lIns="0" tIns="0" rIns="0" bIns="0" rtlCol="0" anchor="b" anchorCtr="0">
            <a:noAutofit/>
          </a:bodyPr>
          <a:lstStyle/>
          <a:p>
            <a:r>
              <a:rPr lang="en-GB" sz="1000" dirty="0">
                <a:solidFill>
                  <a:schemeClr val="accent1"/>
                </a:solidFill>
              </a:rPr>
              <a:t>British Telecommunications plc 2017</a:t>
            </a:r>
          </a:p>
        </p:txBody>
      </p:sp>
    </p:spTree>
    <p:extLst>
      <p:ext uri="{BB962C8B-B14F-4D97-AF65-F5344CB8AC3E}">
        <p14:creationId xmlns:p14="http://schemas.microsoft.com/office/powerpoint/2010/main" val="3743216919"/>
      </p:ext>
    </p:extLst>
  </p:cSld>
  <p:clrMap bg1="lt1" tx1="dk1" bg2="lt2" tx2="dk2" accent1="accent1" accent2="accent2" accent3="accent3" accent4="accent4" accent5="accent5" accent6="accent6" hlink="hlink" folHlink="folHlink"/>
  <p:sldLayoutIdLst>
    <p:sldLayoutId id="2147483660" r:id="rId1"/>
    <p:sldLayoutId id="2147483649" r:id="rId2"/>
    <p:sldLayoutId id="2147483688" r:id="rId3"/>
    <p:sldLayoutId id="2147483651" r:id="rId4"/>
    <p:sldLayoutId id="2147483656" r:id="rId5"/>
    <p:sldLayoutId id="2147483657" r:id="rId6"/>
    <p:sldLayoutId id="2147483689" r:id="rId7"/>
    <p:sldLayoutId id="2147483668" r:id="rId8"/>
    <p:sldLayoutId id="2147483669" r:id="rId9"/>
    <p:sldLayoutId id="2147483670" r:id="rId10"/>
    <p:sldLayoutId id="2147483690" r:id="rId11"/>
    <p:sldLayoutId id="2147483674" r:id="rId12"/>
    <p:sldLayoutId id="2147483675" r:id="rId13"/>
    <p:sldLayoutId id="2147483676" r:id="rId14"/>
    <p:sldLayoutId id="2147483691" r:id="rId15"/>
    <p:sldLayoutId id="2147483687" r:id="rId16"/>
    <p:sldLayoutId id="2147483684" r:id="rId17"/>
    <p:sldLayoutId id="2147483685" r:id="rId18"/>
    <p:sldLayoutId id="2147483686" r:id="rId19"/>
    <p:sldLayoutId id="2147483650" r:id="rId20"/>
    <p:sldLayoutId id="2147483652" r:id="rId21"/>
    <p:sldLayoutId id="2147483678" r:id="rId22"/>
    <p:sldLayoutId id="2147483679" r:id="rId23"/>
    <p:sldLayoutId id="2147483680" r:id="rId24"/>
    <p:sldLayoutId id="2147483681" r:id="rId25"/>
    <p:sldLayoutId id="2147483682" r:id="rId26"/>
    <p:sldLayoutId id="2147483683" r:id="rId27"/>
    <p:sldLayoutId id="2147483654" r:id="rId28"/>
    <p:sldLayoutId id="2147483655" r:id="rId29"/>
  </p:sldLayoutIdLst>
  <p:hf hdr="0" ftr="0"/>
  <p:txStyles>
    <p:titleStyle>
      <a:lvl1pPr algn="l" defTabSz="912114" rtl="0" eaLnBrk="1" latinLnBrk="0" hangingPunct="1">
        <a:spcBef>
          <a:spcPct val="0"/>
        </a:spcBef>
        <a:buNone/>
        <a:defRPr sz="2400" b="1" kern="1200">
          <a:solidFill>
            <a:schemeClr val="accent1"/>
          </a:solidFill>
          <a:latin typeface="+mj-lt"/>
          <a:ea typeface="+mj-ea"/>
          <a:cs typeface="+mj-cs"/>
        </a:defRPr>
      </a:lvl1pPr>
    </p:titleStyle>
    <p:bodyStyle>
      <a:lvl1pPr marL="0" indent="0" algn="l" defTabSz="912114" rtl="0" eaLnBrk="1" latinLnBrk="0" hangingPunct="1">
        <a:lnSpc>
          <a:spcPct val="110000"/>
        </a:lnSpc>
        <a:spcBef>
          <a:spcPts val="0"/>
        </a:spcBef>
        <a:spcAft>
          <a:spcPts val="0"/>
        </a:spcAft>
        <a:buFontTx/>
        <a:buNone/>
        <a:defRPr sz="1500" b="1" i="0" kern="1200">
          <a:solidFill>
            <a:schemeClr val="tx1"/>
          </a:solidFill>
          <a:latin typeface="+mj-lt"/>
          <a:ea typeface="+mn-ea"/>
          <a:cs typeface="+mn-cs"/>
        </a:defRPr>
      </a:lvl1pPr>
      <a:lvl2pPr marL="0" indent="0" algn="l" defTabSz="912114" rtl="0" eaLnBrk="1" latinLnBrk="0" hangingPunct="1">
        <a:lnSpc>
          <a:spcPct val="110000"/>
        </a:lnSpc>
        <a:spcBef>
          <a:spcPts val="0"/>
        </a:spcBef>
        <a:spcAft>
          <a:spcPts val="0"/>
        </a:spcAft>
        <a:buFont typeface="Arial" panose="020B0604020202020204" pitchFamily="34" charset="0"/>
        <a:buNone/>
        <a:defRPr sz="1500" kern="1200">
          <a:solidFill>
            <a:schemeClr val="tx1"/>
          </a:solidFill>
          <a:latin typeface="+mn-lt"/>
          <a:ea typeface="+mn-ea"/>
          <a:cs typeface="+mn-cs"/>
        </a:defRPr>
      </a:lvl2pPr>
      <a:lvl3pPr marL="180000" indent="-180000" algn="l" defTabSz="912114" rtl="0" eaLnBrk="1" latinLnBrk="0" hangingPunct="1">
        <a:lnSpc>
          <a:spcPct val="110000"/>
        </a:lnSpc>
        <a:spcBef>
          <a:spcPts val="0"/>
        </a:spcBef>
        <a:spcAft>
          <a:spcPts val="0"/>
        </a:spcAft>
        <a:buFont typeface="BT Font Light" panose="020B0403030204020203" pitchFamily="34" charset="0"/>
        <a:buChar char="–"/>
        <a:defRPr sz="1500" kern="1200">
          <a:solidFill>
            <a:schemeClr val="tx1"/>
          </a:solidFill>
          <a:latin typeface="+mn-lt"/>
          <a:ea typeface="+mn-ea"/>
          <a:cs typeface="+mn-cs"/>
        </a:defRPr>
      </a:lvl3pPr>
      <a:lvl4pPr marL="360000" indent="-180000" algn="l" defTabSz="912114" rtl="0" eaLnBrk="1" latinLnBrk="0" hangingPunct="1">
        <a:lnSpc>
          <a:spcPct val="110000"/>
        </a:lnSpc>
        <a:spcBef>
          <a:spcPts val="0"/>
        </a:spcBef>
        <a:spcAft>
          <a:spcPts val="0"/>
        </a:spcAft>
        <a:buFont typeface="BT Font Light" panose="020B0403030204020203" pitchFamily="34" charset="0"/>
        <a:buChar char="&gt;"/>
        <a:defRPr sz="1500" kern="1200">
          <a:solidFill>
            <a:schemeClr val="tx1"/>
          </a:solidFill>
          <a:latin typeface="+mn-lt"/>
          <a:ea typeface="+mn-ea"/>
          <a:cs typeface="+mn-cs"/>
        </a:defRPr>
      </a:lvl4pPr>
      <a:lvl5pPr marL="540000" indent="-180000" algn="l" defTabSz="912114" rtl="0" eaLnBrk="1" latinLnBrk="0" hangingPunct="1">
        <a:lnSpc>
          <a:spcPct val="110000"/>
        </a:lnSpc>
        <a:spcBef>
          <a:spcPts val="0"/>
        </a:spcBef>
        <a:spcAft>
          <a:spcPts val="0"/>
        </a:spcAft>
        <a:buFont typeface="BT Font Light" panose="020B0403030204020203" pitchFamily="34" charset="0"/>
        <a:buChar char="–"/>
        <a:defRPr sz="1500" kern="1200">
          <a:solidFill>
            <a:schemeClr val="tx1"/>
          </a:solidFill>
          <a:latin typeface="+mn-lt"/>
          <a:ea typeface="+mn-ea"/>
          <a:cs typeface="+mn-cs"/>
        </a:defRPr>
      </a:lvl5pPr>
      <a:lvl6pPr marL="2508314" indent="-228029" algn="l" defTabSz="912114" rtl="0" eaLnBrk="1" latinLnBrk="0" hangingPunct="1">
        <a:spcBef>
          <a:spcPct val="20000"/>
        </a:spcBef>
        <a:buFont typeface="Arial" panose="020B0604020202020204" pitchFamily="34" charset="0"/>
        <a:buChar char="•"/>
        <a:defRPr sz="1995" kern="1200">
          <a:solidFill>
            <a:schemeClr val="tx1"/>
          </a:solidFill>
          <a:latin typeface="+mn-lt"/>
          <a:ea typeface="+mn-ea"/>
          <a:cs typeface="+mn-cs"/>
        </a:defRPr>
      </a:lvl6pPr>
      <a:lvl7pPr marL="2964371" indent="-228029" algn="l" defTabSz="912114" rtl="0" eaLnBrk="1" latinLnBrk="0" hangingPunct="1">
        <a:spcBef>
          <a:spcPct val="20000"/>
        </a:spcBef>
        <a:buFont typeface="Arial" panose="020B0604020202020204" pitchFamily="34" charset="0"/>
        <a:buChar char="•"/>
        <a:defRPr sz="1995" kern="1200">
          <a:solidFill>
            <a:schemeClr val="tx1"/>
          </a:solidFill>
          <a:latin typeface="+mn-lt"/>
          <a:ea typeface="+mn-ea"/>
          <a:cs typeface="+mn-cs"/>
        </a:defRPr>
      </a:lvl7pPr>
      <a:lvl8pPr marL="3420428" indent="-228029" algn="l" defTabSz="912114" rtl="0" eaLnBrk="1" latinLnBrk="0" hangingPunct="1">
        <a:spcBef>
          <a:spcPct val="20000"/>
        </a:spcBef>
        <a:buFont typeface="Arial" panose="020B0604020202020204" pitchFamily="34" charset="0"/>
        <a:buChar char="•"/>
        <a:defRPr sz="1995" kern="1200">
          <a:solidFill>
            <a:schemeClr val="tx1"/>
          </a:solidFill>
          <a:latin typeface="+mn-lt"/>
          <a:ea typeface="+mn-ea"/>
          <a:cs typeface="+mn-cs"/>
        </a:defRPr>
      </a:lvl8pPr>
      <a:lvl9pPr marL="3876485" indent="-228029" algn="l" defTabSz="912114" rtl="0" eaLnBrk="1" latinLnBrk="0" hangingPunct="1">
        <a:spcBef>
          <a:spcPct val="20000"/>
        </a:spcBef>
        <a:buFont typeface="Arial" panose="020B0604020202020204" pitchFamily="34" charset="0"/>
        <a:buChar char="•"/>
        <a:defRPr sz="1995" kern="1200">
          <a:solidFill>
            <a:schemeClr val="tx1"/>
          </a:solidFill>
          <a:latin typeface="+mn-lt"/>
          <a:ea typeface="+mn-ea"/>
          <a:cs typeface="+mn-cs"/>
        </a:defRPr>
      </a:lvl9pPr>
    </p:bodyStyle>
    <p:otherStyle>
      <a:defPPr>
        <a:defRPr lang="en-US"/>
      </a:defPPr>
      <a:lvl1pPr marL="0" algn="l" defTabSz="912114" rtl="0" eaLnBrk="1" latinLnBrk="0" hangingPunct="1">
        <a:defRPr sz="1795" kern="1200">
          <a:solidFill>
            <a:schemeClr val="tx1"/>
          </a:solidFill>
          <a:latin typeface="+mn-lt"/>
          <a:ea typeface="+mn-ea"/>
          <a:cs typeface="+mn-cs"/>
        </a:defRPr>
      </a:lvl1pPr>
      <a:lvl2pPr marL="456057" algn="l" defTabSz="912114" rtl="0" eaLnBrk="1" latinLnBrk="0" hangingPunct="1">
        <a:defRPr sz="1795" kern="1200">
          <a:solidFill>
            <a:schemeClr val="tx1"/>
          </a:solidFill>
          <a:latin typeface="+mn-lt"/>
          <a:ea typeface="+mn-ea"/>
          <a:cs typeface="+mn-cs"/>
        </a:defRPr>
      </a:lvl2pPr>
      <a:lvl3pPr marL="912114" algn="l" defTabSz="912114" rtl="0" eaLnBrk="1" latinLnBrk="0" hangingPunct="1">
        <a:defRPr sz="1795" kern="1200">
          <a:solidFill>
            <a:schemeClr val="tx1"/>
          </a:solidFill>
          <a:latin typeface="+mn-lt"/>
          <a:ea typeface="+mn-ea"/>
          <a:cs typeface="+mn-cs"/>
        </a:defRPr>
      </a:lvl3pPr>
      <a:lvl4pPr marL="1368171" algn="l" defTabSz="912114" rtl="0" eaLnBrk="1" latinLnBrk="0" hangingPunct="1">
        <a:defRPr sz="1795" kern="1200">
          <a:solidFill>
            <a:schemeClr val="tx1"/>
          </a:solidFill>
          <a:latin typeface="+mn-lt"/>
          <a:ea typeface="+mn-ea"/>
          <a:cs typeface="+mn-cs"/>
        </a:defRPr>
      </a:lvl4pPr>
      <a:lvl5pPr marL="1824228" algn="l" defTabSz="912114" rtl="0" eaLnBrk="1" latinLnBrk="0" hangingPunct="1">
        <a:defRPr sz="1795" kern="1200">
          <a:solidFill>
            <a:schemeClr val="tx1"/>
          </a:solidFill>
          <a:latin typeface="+mn-lt"/>
          <a:ea typeface="+mn-ea"/>
          <a:cs typeface="+mn-cs"/>
        </a:defRPr>
      </a:lvl5pPr>
      <a:lvl6pPr marL="2280285" algn="l" defTabSz="912114" rtl="0" eaLnBrk="1" latinLnBrk="0" hangingPunct="1">
        <a:defRPr sz="1795" kern="1200">
          <a:solidFill>
            <a:schemeClr val="tx1"/>
          </a:solidFill>
          <a:latin typeface="+mn-lt"/>
          <a:ea typeface="+mn-ea"/>
          <a:cs typeface="+mn-cs"/>
        </a:defRPr>
      </a:lvl6pPr>
      <a:lvl7pPr marL="2736342" algn="l" defTabSz="912114" rtl="0" eaLnBrk="1" latinLnBrk="0" hangingPunct="1">
        <a:defRPr sz="1795" kern="1200">
          <a:solidFill>
            <a:schemeClr val="tx1"/>
          </a:solidFill>
          <a:latin typeface="+mn-lt"/>
          <a:ea typeface="+mn-ea"/>
          <a:cs typeface="+mn-cs"/>
        </a:defRPr>
      </a:lvl7pPr>
      <a:lvl8pPr marL="3192399" algn="l" defTabSz="912114" rtl="0" eaLnBrk="1" latinLnBrk="0" hangingPunct="1">
        <a:defRPr sz="1795" kern="1200">
          <a:solidFill>
            <a:schemeClr val="tx1"/>
          </a:solidFill>
          <a:latin typeface="+mn-lt"/>
          <a:ea typeface="+mn-ea"/>
          <a:cs typeface="+mn-cs"/>
        </a:defRPr>
      </a:lvl8pPr>
      <a:lvl9pPr marL="3648456" algn="l" defTabSz="912114" rtl="0" eaLnBrk="1" latinLnBrk="0" hangingPunct="1">
        <a:defRPr sz="1795" kern="1200">
          <a:solidFill>
            <a:schemeClr val="tx1"/>
          </a:solidFill>
          <a:latin typeface="+mn-lt"/>
          <a:ea typeface="+mn-ea"/>
          <a:cs typeface="+mn-cs"/>
        </a:defRPr>
      </a:lvl9pPr>
    </p:otherStyle>
  </p:txStyles>
  <p:extLst mod="1">
    <p:ext uri="{27BBF7A9-308A-43DC-89C8-2F10F3537804}">
      <p15:sldGuideLst xmlns:p15="http://schemas.microsoft.com/office/powerpoint/2012/main" xmlns="">
        <p15:guide id="1" orient="horz" pos="975" userDrawn="1">
          <p15:clr>
            <a:srgbClr val="F26B43"/>
          </p15:clr>
        </p15:guide>
        <p15:guide id="2" pos="317"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8.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notesSlide" Target="../notesSlides/notesSlide6.xml"/><Relationship Id="rId1" Type="http://schemas.openxmlformats.org/officeDocument/2006/relationships/slideLayout" Target="../slideLayouts/slideLayout28.xml"/></Relationships>
</file>

<file path=ppt/slides/_rels/slide9.xml.rels><?xml version="1.0" encoding="UTF-8" standalone="yes"?>
<Relationships xmlns="http://schemas.openxmlformats.org/package/2006/relationships"><Relationship Id="rId3" Type="http://schemas.openxmlformats.org/officeDocument/2006/relationships/hyperlink" Target="https://hr.bt.com/pages/variationredirect.aspx?target=performance-reward/performance/improving-performance" TargetMode="External"/><Relationship Id="rId2" Type="http://schemas.openxmlformats.org/officeDocument/2006/relationships/notesSlide" Target="../notesSlides/notesSlide7.xml"/><Relationship Id="rId1" Type="http://schemas.openxmlformats.org/officeDocument/2006/relationships/slideLayout" Target="../slideLayouts/slideLayout18.xml"/><Relationship Id="rId6" Type="http://schemas.openxmlformats.org/officeDocument/2006/relationships/image" Target="../media/image6.jpeg"/><Relationship Id="rId5" Type="http://schemas.openxmlformats.org/officeDocument/2006/relationships/hyperlink" Target="https://office.bt.com/sites/PayReview/SitePages/Home.aspx" TargetMode="External"/><Relationship Id="rId4" Type="http://schemas.openxmlformats.org/officeDocument/2006/relationships/hyperlink" Target="http://snip.bt.com/memp"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effectLst>
                  <a:outerShdw blurRad="50800" dist="38100" dir="2700000" algn="tl" rotWithShape="0">
                    <a:prstClr val="black">
                      <a:alpha val="40000"/>
                    </a:prstClr>
                  </a:outerShdw>
                </a:effectLst>
              </a:rPr>
              <a:t>My Performance </a:t>
            </a:r>
            <a:r>
              <a:rPr lang="en-GB">
                <a:effectLst>
                  <a:outerShdw blurRad="50800" dist="38100" dir="2700000" algn="tl" rotWithShape="0">
                    <a:prstClr val="black">
                      <a:alpha val="40000"/>
                    </a:prstClr>
                  </a:outerShdw>
                </a:effectLst>
              </a:rPr>
              <a:t/>
            </a:r>
            <a:br>
              <a:rPr lang="en-GB">
                <a:effectLst>
                  <a:outerShdw blurRad="50800" dist="38100" dir="2700000" algn="tl" rotWithShape="0">
                    <a:prstClr val="black">
                      <a:alpha val="40000"/>
                    </a:prstClr>
                  </a:outerShdw>
                </a:effectLst>
              </a:rPr>
            </a:br>
            <a:r>
              <a:rPr lang="en-GB" dirty="0">
                <a:effectLst>
                  <a:outerShdw blurRad="50800" dist="38100" dir="2700000" algn="tl" rotWithShape="0">
                    <a:prstClr val="black">
                      <a:alpha val="40000"/>
                    </a:prstClr>
                  </a:outerShdw>
                </a:effectLst>
              </a:rPr>
              <a:t/>
            </a:r>
            <a:br>
              <a:rPr lang="en-GB" dirty="0">
                <a:effectLst>
                  <a:outerShdw blurRad="50800" dist="38100" dir="2700000" algn="tl" rotWithShape="0">
                    <a:prstClr val="black">
                      <a:alpha val="40000"/>
                    </a:prstClr>
                  </a:outerShdw>
                </a:effectLst>
              </a:rPr>
            </a:br>
            <a:endParaRPr lang="en-GB" dirty="0">
              <a:effectLst>
                <a:outerShdw blurRad="50800" dist="38100" dir="2700000" algn="tl" rotWithShape="0">
                  <a:prstClr val="black">
                    <a:alpha val="40000"/>
                  </a:prstClr>
                </a:outerShdw>
              </a:effectLst>
            </a:endParaRPr>
          </a:p>
        </p:txBody>
      </p:sp>
      <p:sp>
        <p:nvSpPr>
          <p:cNvPr id="3" name="Subtitle 2"/>
          <p:cNvSpPr>
            <a:spLocks noGrp="1"/>
          </p:cNvSpPr>
          <p:nvPr>
            <p:ph type="subTitle" idx="1"/>
          </p:nvPr>
        </p:nvSpPr>
        <p:spPr/>
        <p:txBody>
          <a:bodyPr/>
          <a:lstStyle/>
          <a:p>
            <a:r>
              <a:rPr lang="en-GB" smtClean="0">
                <a:effectLst>
                  <a:outerShdw blurRad="50800" dist="38100" dir="2700000" algn="tl" rotWithShape="0">
                    <a:prstClr val="black">
                      <a:alpha val="40000"/>
                    </a:prstClr>
                  </a:outerShdw>
                </a:effectLst>
              </a:rPr>
              <a:t>January 2018</a:t>
            </a:r>
            <a:endParaRPr lang="en-GB" dirty="0">
              <a:effectLst>
                <a:outerShdw blurRad="50800" dist="38100" dir="2700000" algn="tl" rotWithShape="0">
                  <a:prstClr val="black">
                    <a:alpha val="40000"/>
                  </a:prstClr>
                </a:outerShdw>
              </a:effectLst>
            </a:endParaRPr>
          </a:p>
          <a:p>
            <a:endParaRPr lang="en-GB" dirty="0"/>
          </a:p>
        </p:txBody>
      </p:sp>
      <p:sp>
        <p:nvSpPr>
          <p:cNvPr id="4" name="Slide Number Placeholder 3"/>
          <p:cNvSpPr>
            <a:spLocks noGrp="1"/>
          </p:cNvSpPr>
          <p:nvPr>
            <p:ph type="sldNum" sz="quarter" idx="12"/>
          </p:nvPr>
        </p:nvSpPr>
        <p:spPr/>
        <p:txBody>
          <a:bodyPr/>
          <a:lstStyle/>
          <a:p>
            <a:fld id="{0B868178-02AE-42FC-958D-6B8F13B60175}" type="slidenum">
              <a:rPr lang="en-GB" smtClean="0"/>
              <a:pPr/>
              <a:t>1</a:t>
            </a:fld>
            <a:endParaRPr lang="en-GB" dirty="0"/>
          </a:p>
        </p:txBody>
      </p:sp>
      <p:sp>
        <p:nvSpPr>
          <p:cNvPr id="5" name="TextBox 4"/>
          <p:cNvSpPr txBox="1"/>
          <p:nvPr/>
        </p:nvSpPr>
        <p:spPr>
          <a:xfrm>
            <a:off x="1007244" y="6058648"/>
            <a:ext cx="2365481" cy="914400"/>
          </a:xfrm>
          <a:prstGeom prst="rect">
            <a:avLst/>
          </a:prstGeom>
          <a:noFill/>
        </p:spPr>
        <p:txBody>
          <a:bodyPr wrap="none" lIns="0" tIns="0" rIns="0" bIns="0" rtlCol="0">
            <a:noAutofit/>
          </a:bodyPr>
          <a:lstStyle/>
          <a:p>
            <a:r>
              <a:rPr lang="en-GB" sz="1500" smtClean="0">
                <a:solidFill>
                  <a:schemeClr val="bg1"/>
                </a:solidFill>
              </a:rPr>
              <a:t>V1, issued </a:t>
            </a:r>
            <a:r>
              <a:rPr lang="en-GB" sz="1500" dirty="0">
                <a:solidFill>
                  <a:schemeClr val="bg1"/>
                </a:solidFill>
              </a:rPr>
              <a:t>5</a:t>
            </a:r>
            <a:r>
              <a:rPr lang="en-GB" sz="1500" smtClean="0">
                <a:solidFill>
                  <a:schemeClr val="bg1"/>
                </a:solidFill>
              </a:rPr>
              <a:t> </a:t>
            </a:r>
            <a:r>
              <a:rPr lang="en-GB" sz="1500" dirty="0" smtClean="0">
                <a:solidFill>
                  <a:schemeClr val="bg1"/>
                </a:solidFill>
              </a:rPr>
              <a:t>January 2018</a:t>
            </a:r>
          </a:p>
        </p:txBody>
      </p:sp>
    </p:spTree>
    <p:extLst>
      <p:ext uri="{BB962C8B-B14F-4D97-AF65-F5344CB8AC3E}">
        <p14:creationId xmlns:p14="http://schemas.microsoft.com/office/powerpoint/2010/main" val="18629395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Improving our approach to performance</a:t>
            </a:r>
            <a:endParaRPr lang="en-GB" dirty="0"/>
          </a:p>
        </p:txBody>
      </p:sp>
      <p:sp>
        <p:nvSpPr>
          <p:cNvPr id="3" name="Content Placeholder 2"/>
          <p:cNvSpPr>
            <a:spLocks noGrp="1"/>
          </p:cNvSpPr>
          <p:nvPr>
            <p:ph idx="1"/>
          </p:nvPr>
        </p:nvSpPr>
        <p:spPr>
          <a:xfrm>
            <a:off x="479297" y="1260289"/>
            <a:ext cx="5928547" cy="4968291"/>
          </a:xfrm>
        </p:spPr>
        <p:txBody>
          <a:bodyPr/>
          <a:lstStyle/>
          <a:p>
            <a:pPr>
              <a:lnSpc>
                <a:spcPct val="100000"/>
              </a:lnSpc>
              <a:spcAft>
                <a:spcPts val="2400"/>
              </a:spcAft>
            </a:pPr>
            <a:r>
              <a:rPr lang="en-GB" sz="1800" dirty="0" smtClean="0"/>
              <a:t>We’re building on the half-year and the </a:t>
            </a:r>
            <a:r>
              <a:rPr lang="en-GB" sz="1800" smtClean="0"/>
              <a:t>positive way </a:t>
            </a:r>
            <a:r>
              <a:rPr lang="en-GB" sz="1800" dirty="0" smtClean="0"/>
              <a:t>managers adopted our more </a:t>
            </a:r>
            <a:r>
              <a:rPr lang="en-US" sz="1800" dirty="0" smtClean="0"/>
              <a:t>personal </a:t>
            </a:r>
            <a:r>
              <a:rPr lang="en-US" sz="1800" dirty="0"/>
              <a:t>approach to performance </a:t>
            </a:r>
            <a:r>
              <a:rPr lang="en-US" sz="1800" dirty="0" smtClean="0"/>
              <a:t>management</a:t>
            </a:r>
            <a:endParaRPr lang="en-GB" sz="1800" dirty="0"/>
          </a:p>
          <a:p>
            <a:pPr marL="285750" indent="-285750">
              <a:lnSpc>
                <a:spcPct val="100000"/>
              </a:lnSpc>
              <a:spcAft>
                <a:spcPts val="600"/>
              </a:spcAft>
              <a:buFont typeface="Arial" panose="020B0604020202020204" pitchFamily="34" charset="0"/>
              <a:buChar char="•"/>
            </a:pPr>
            <a:r>
              <a:rPr lang="en-GB" sz="1800" dirty="0" smtClean="0"/>
              <a:t>More time </a:t>
            </a:r>
            <a:r>
              <a:rPr lang="en-GB" sz="1800" dirty="0"/>
              <a:t>spent talking about how to get the best out of everyone rather than focusing on ratings and </a:t>
            </a:r>
            <a:r>
              <a:rPr lang="en-GB" sz="1800" dirty="0" smtClean="0"/>
              <a:t>distributions</a:t>
            </a:r>
          </a:p>
          <a:p>
            <a:pPr marL="285750" indent="-285750">
              <a:spcAft>
                <a:spcPts val="600"/>
              </a:spcAft>
              <a:buFont typeface="Arial" panose="020B0604020202020204" pitchFamily="34" charset="0"/>
              <a:buChar char="•"/>
            </a:pPr>
            <a:r>
              <a:rPr lang="en-GB" sz="1800" dirty="0"/>
              <a:t>Simpler process  </a:t>
            </a:r>
            <a:r>
              <a:rPr lang="en-GB" sz="1800" dirty="0" smtClean="0"/>
              <a:t> </a:t>
            </a:r>
            <a:endParaRPr lang="en-GB" sz="1800" dirty="0"/>
          </a:p>
          <a:p>
            <a:pPr marL="285750" indent="-285750">
              <a:lnSpc>
                <a:spcPct val="100000"/>
              </a:lnSpc>
              <a:spcAft>
                <a:spcPts val="600"/>
              </a:spcAft>
              <a:buFont typeface="Arial" panose="020B0604020202020204" pitchFamily="34" charset="0"/>
              <a:buChar char="•"/>
            </a:pPr>
            <a:r>
              <a:rPr lang="en-GB" sz="1800" dirty="0" smtClean="0"/>
              <a:t>Accountability for making decisions on performance sits with those closest to people – first line managers. </a:t>
            </a:r>
            <a:r>
              <a:rPr lang="en-GB" sz="1800" dirty="0"/>
              <a:t>T</a:t>
            </a:r>
            <a:r>
              <a:rPr lang="en-GB" sz="1800" dirty="0" smtClean="0"/>
              <a:t>his continues with input for reward decisions</a:t>
            </a:r>
          </a:p>
          <a:p>
            <a:pPr marL="285750" indent="-285750">
              <a:lnSpc>
                <a:spcPct val="100000"/>
              </a:lnSpc>
              <a:spcAft>
                <a:spcPts val="600"/>
              </a:spcAft>
              <a:buFont typeface="Arial" panose="020B0604020202020204" pitchFamily="34" charset="0"/>
              <a:buChar char="•"/>
            </a:pPr>
            <a:r>
              <a:rPr lang="en-GB" sz="1800" dirty="0"/>
              <a:t>C</a:t>
            </a:r>
            <a:r>
              <a:rPr lang="en-GB" sz="1800" dirty="0" smtClean="0"/>
              <a:t>learer on individual goals earlier in the year</a:t>
            </a:r>
          </a:p>
          <a:p>
            <a:pPr>
              <a:lnSpc>
                <a:spcPct val="100000"/>
              </a:lnSpc>
              <a:spcAft>
                <a:spcPts val="600"/>
              </a:spcAft>
            </a:pPr>
            <a:endParaRPr lang="en-GB" sz="1800" dirty="0" smtClean="0"/>
          </a:p>
          <a:p>
            <a:pPr>
              <a:lnSpc>
                <a:spcPct val="100000"/>
              </a:lnSpc>
              <a:spcAft>
                <a:spcPts val="2400"/>
              </a:spcAft>
            </a:pPr>
            <a:r>
              <a:rPr lang="en-GB" sz="1800" dirty="0" smtClean="0"/>
              <a:t>When managers share feedback </a:t>
            </a:r>
            <a:r>
              <a:rPr lang="en-GB" sz="1800" dirty="0"/>
              <a:t>regularly with </a:t>
            </a:r>
            <a:r>
              <a:rPr lang="en-GB" sz="1800" dirty="0" smtClean="0"/>
              <a:t>their teams, set </a:t>
            </a:r>
            <a:r>
              <a:rPr lang="en-GB" sz="1800" dirty="0"/>
              <a:t>clear expectations and </a:t>
            </a:r>
            <a:r>
              <a:rPr lang="en-GB" sz="1800" dirty="0" smtClean="0"/>
              <a:t>agree </a:t>
            </a:r>
            <a:r>
              <a:rPr lang="en-GB" sz="1800" dirty="0"/>
              <a:t>development </a:t>
            </a:r>
            <a:r>
              <a:rPr lang="en-GB" sz="1800" dirty="0" smtClean="0"/>
              <a:t>actions, it really </a:t>
            </a:r>
            <a:r>
              <a:rPr lang="en-GB" sz="1800" dirty="0"/>
              <a:t>improves how engaged </a:t>
            </a:r>
            <a:r>
              <a:rPr lang="en-GB" sz="1800" dirty="0" smtClean="0"/>
              <a:t>people </a:t>
            </a:r>
            <a:r>
              <a:rPr lang="en-GB" sz="1800" dirty="0"/>
              <a:t>feel and how productive they are. Which, ultimately, helps us deliver for our customers and our business.</a:t>
            </a:r>
          </a:p>
          <a:p>
            <a:pPr marL="285750" indent="-285750">
              <a:lnSpc>
                <a:spcPct val="100000"/>
              </a:lnSpc>
              <a:spcAft>
                <a:spcPts val="2400"/>
              </a:spcAft>
              <a:buFont typeface="Arial" panose="020B0604020202020204" pitchFamily="34" charset="0"/>
              <a:buChar char="•"/>
            </a:pPr>
            <a:endParaRPr lang="en-GB" sz="1800" dirty="0" smtClean="0"/>
          </a:p>
          <a:p>
            <a:pPr marL="285750" indent="-285750">
              <a:lnSpc>
                <a:spcPct val="100000"/>
              </a:lnSpc>
              <a:spcAft>
                <a:spcPts val="2400"/>
              </a:spcAft>
              <a:buFont typeface="Arial" panose="020B0604020202020204" pitchFamily="34" charset="0"/>
              <a:buChar char="•"/>
            </a:pPr>
            <a:endParaRPr lang="en-GB" sz="1800" dirty="0" smtClean="0"/>
          </a:p>
          <a:p>
            <a:pPr>
              <a:lnSpc>
                <a:spcPct val="100000"/>
              </a:lnSpc>
              <a:spcAft>
                <a:spcPts val="2400"/>
              </a:spcAft>
            </a:pPr>
            <a:endParaRPr lang="en-GB" sz="1800" dirty="0" smtClean="0"/>
          </a:p>
          <a:p>
            <a:pPr>
              <a:lnSpc>
                <a:spcPct val="100000"/>
              </a:lnSpc>
              <a:spcAft>
                <a:spcPts val="2400"/>
              </a:spcAft>
            </a:pPr>
            <a:endParaRPr lang="en-GB" sz="1800" dirty="0" smtClean="0"/>
          </a:p>
          <a:p>
            <a:pPr>
              <a:lnSpc>
                <a:spcPct val="100000"/>
              </a:lnSpc>
              <a:spcAft>
                <a:spcPts val="2400"/>
              </a:spcAft>
            </a:pPr>
            <a:endParaRPr lang="en-GB" sz="1800" b="0" dirty="0" smtClean="0"/>
          </a:p>
          <a:p>
            <a:pPr>
              <a:lnSpc>
                <a:spcPct val="100000"/>
              </a:lnSpc>
              <a:spcAft>
                <a:spcPts val="2400"/>
              </a:spcAft>
            </a:pPr>
            <a:endParaRPr lang="en-GB" sz="1800" b="0" dirty="0" smtClean="0"/>
          </a:p>
          <a:p>
            <a:pPr>
              <a:lnSpc>
                <a:spcPct val="100000"/>
              </a:lnSpc>
              <a:spcAft>
                <a:spcPts val="2400"/>
              </a:spcAft>
            </a:pPr>
            <a:endParaRPr lang="en-GB" sz="1800" dirty="0"/>
          </a:p>
          <a:p>
            <a:pPr>
              <a:lnSpc>
                <a:spcPct val="100000"/>
              </a:lnSpc>
              <a:spcAft>
                <a:spcPts val="2400"/>
              </a:spcAft>
            </a:pPr>
            <a:endParaRPr lang="en-GB" sz="1800" b="0" dirty="0" smtClean="0"/>
          </a:p>
          <a:p>
            <a:pPr>
              <a:lnSpc>
                <a:spcPct val="100000"/>
              </a:lnSpc>
              <a:spcAft>
                <a:spcPts val="2400"/>
              </a:spcAft>
            </a:pPr>
            <a:endParaRPr lang="en-GB" sz="1800" dirty="0"/>
          </a:p>
          <a:p>
            <a:pPr>
              <a:lnSpc>
                <a:spcPct val="100000"/>
              </a:lnSpc>
              <a:spcAft>
                <a:spcPts val="2400"/>
              </a:spcAft>
            </a:pPr>
            <a:endParaRPr lang="en-GB" sz="1800" b="0" dirty="0" smtClean="0"/>
          </a:p>
        </p:txBody>
      </p:sp>
      <p:sp>
        <p:nvSpPr>
          <p:cNvPr id="4" name="Slide Number Placeholder 3"/>
          <p:cNvSpPr>
            <a:spLocks noGrp="1"/>
          </p:cNvSpPr>
          <p:nvPr>
            <p:ph type="sldNum" sz="quarter" idx="12"/>
          </p:nvPr>
        </p:nvSpPr>
        <p:spPr/>
        <p:txBody>
          <a:bodyPr/>
          <a:lstStyle/>
          <a:p>
            <a:fld id="{0B868178-02AE-42FC-958D-6B8F13B60175}" type="slidenum">
              <a:rPr lang="en-GB" smtClean="0"/>
              <a:pPr/>
              <a:t>2</a:t>
            </a:fld>
            <a:endParaRPr lang="en-GB" dirty="0"/>
          </a:p>
        </p:txBody>
      </p:sp>
      <p:grpSp>
        <p:nvGrpSpPr>
          <p:cNvPr id="9" name="Group 8">
            <a:extLst>
              <a:ext uri="{FF2B5EF4-FFF2-40B4-BE49-F238E27FC236}">
                <a16:creationId xmlns:a16="http://schemas.microsoft.com/office/drawing/2014/main" xmlns="" id="{6A438A6A-01B5-4D54-AEC2-4F5614A4E0F3}"/>
              </a:ext>
            </a:extLst>
          </p:cNvPr>
          <p:cNvGrpSpPr/>
          <p:nvPr/>
        </p:nvGrpSpPr>
        <p:grpSpPr>
          <a:xfrm>
            <a:off x="7042643" y="4226729"/>
            <a:ext cx="4248000" cy="1648703"/>
            <a:chOff x="8289684" y="2352121"/>
            <a:chExt cx="3600400" cy="1648703"/>
          </a:xfrm>
        </p:grpSpPr>
        <p:sp>
          <p:nvSpPr>
            <p:cNvPr id="10" name="Rectangle 9">
              <a:extLst>
                <a:ext uri="{FF2B5EF4-FFF2-40B4-BE49-F238E27FC236}">
                  <a16:creationId xmlns:a16="http://schemas.microsoft.com/office/drawing/2014/main" xmlns="" id="{0E9169E9-1193-46A8-9549-042F76BD9C73}"/>
                </a:ext>
              </a:extLst>
            </p:cNvPr>
            <p:cNvSpPr/>
            <p:nvPr/>
          </p:nvSpPr>
          <p:spPr>
            <a:xfrm>
              <a:off x="8289685" y="2352121"/>
              <a:ext cx="3600399" cy="36004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lvl="0" algn="ctr"/>
              <a:r>
                <a:rPr lang="en-GB" sz="2000" dirty="0">
                  <a:latin typeface="+mj-lt"/>
                </a:rPr>
                <a:t>Less</a:t>
              </a:r>
            </a:p>
          </p:txBody>
        </p:sp>
        <p:sp>
          <p:nvSpPr>
            <p:cNvPr id="11" name="Rectangle 10">
              <a:extLst>
                <a:ext uri="{FF2B5EF4-FFF2-40B4-BE49-F238E27FC236}">
                  <a16:creationId xmlns:a16="http://schemas.microsoft.com/office/drawing/2014/main" xmlns="" id="{67112516-FFBE-443B-B82F-AF89F0DF107C}"/>
                </a:ext>
              </a:extLst>
            </p:cNvPr>
            <p:cNvSpPr/>
            <p:nvPr/>
          </p:nvSpPr>
          <p:spPr>
            <a:xfrm>
              <a:off x="8289684" y="2740824"/>
              <a:ext cx="3600000" cy="1260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t"/>
            <a:lstStyle/>
            <a:p>
              <a:pPr marL="177800" indent="-177800">
                <a:buFont typeface="Arial" panose="020B0604020202020204" pitchFamily="34" charset="0"/>
                <a:buChar char="•"/>
              </a:pPr>
              <a:r>
                <a:rPr lang="en-GB" sz="1400" dirty="0">
                  <a:solidFill>
                    <a:schemeClr val="dk1"/>
                  </a:solidFill>
                </a:rPr>
                <a:t>Complex process </a:t>
              </a:r>
            </a:p>
            <a:p>
              <a:pPr marL="177800" indent="-177800">
                <a:buFont typeface="Arial" panose="020B0604020202020204" pitchFamily="34" charset="0"/>
                <a:buChar char="•"/>
              </a:pPr>
              <a:r>
                <a:rPr lang="en-GB" sz="1400" dirty="0">
                  <a:solidFill>
                    <a:schemeClr val="dk1"/>
                  </a:solidFill>
                </a:rPr>
                <a:t>Over-reliance on data</a:t>
              </a:r>
            </a:p>
            <a:p>
              <a:pPr marL="177800" indent="-177800">
                <a:buFont typeface="Arial" panose="020B0604020202020204" pitchFamily="34" charset="0"/>
                <a:buChar char="•"/>
              </a:pPr>
              <a:r>
                <a:rPr lang="en-GB" sz="1400" dirty="0">
                  <a:solidFill>
                    <a:schemeClr val="dk1"/>
                  </a:solidFill>
                </a:rPr>
                <a:t>Top down</a:t>
              </a:r>
            </a:p>
            <a:p>
              <a:pPr marL="177800" indent="-177800">
                <a:buFont typeface="Arial" panose="020B0604020202020204" pitchFamily="34" charset="0"/>
                <a:buChar char="•"/>
              </a:pPr>
              <a:r>
                <a:rPr lang="en-GB" sz="1400" dirty="0">
                  <a:solidFill>
                    <a:schemeClr val="dk1"/>
                  </a:solidFill>
                </a:rPr>
                <a:t>Focus on ratings and distribution curves</a:t>
              </a:r>
            </a:p>
            <a:p>
              <a:pPr marL="177800" indent="-177800">
                <a:buFont typeface="Arial" panose="020B0604020202020204" pitchFamily="34" charset="0"/>
                <a:buChar char="•"/>
              </a:pPr>
              <a:r>
                <a:rPr lang="en-GB" sz="1400" dirty="0">
                  <a:solidFill>
                    <a:schemeClr val="dk1"/>
                  </a:solidFill>
                </a:rPr>
                <a:t>Not dealing with underperformance effectively</a:t>
              </a:r>
              <a:endParaRPr lang="en-GB" sz="1300" dirty="0">
                <a:solidFill>
                  <a:schemeClr val="dk1"/>
                </a:solidFill>
              </a:endParaRPr>
            </a:p>
          </p:txBody>
        </p:sp>
      </p:grpSp>
      <p:grpSp>
        <p:nvGrpSpPr>
          <p:cNvPr id="14" name="Group 13">
            <a:extLst>
              <a:ext uri="{FF2B5EF4-FFF2-40B4-BE49-F238E27FC236}">
                <a16:creationId xmlns:a16="http://schemas.microsoft.com/office/drawing/2014/main" xmlns="" id="{3799C288-EFBE-4174-828F-76F82EC39246}"/>
              </a:ext>
            </a:extLst>
          </p:cNvPr>
          <p:cNvGrpSpPr/>
          <p:nvPr/>
        </p:nvGrpSpPr>
        <p:grpSpPr>
          <a:xfrm>
            <a:off x="7058519" y="1387446"/>
            <a:ext cx="4248000" cy="2232496"/>
            <a:chOff x="8289684" y="2352121"/>
            <a:chExt cx="3600400" cy="2232496"/>
          </a:xfrm>
        </p:grpSpPr>
        <p:sp>
          <p:nvSpPr>
            <p:cNvPr id="15" name="Rectangle 14">
              <a:extLst>
                <a:ext uri="{FF2B5EF4-FFF2-40B4-BE49-F238E27FC236}">
                  <a16:creationId xmlns:a16="http://schemas.microsoft.com/office/drawing/2014/main" xmlns="" id="{44C15477-4F2F-41D6-B29D-FA696493B7AC}"/>
                </a:ext>
              </a:extLst>
            </p:cNvPr>
            <p:cNvSpPr/>
            <p:nvPr/>
          </p:nvSpPr>
          <p:spPr>
            <a:xfrm>
              <a:off x="8289685" y="2352121"/>
              <a:ext cx="3600399" cy="36004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lvl="0" algn="ctr"/>
              <a:r>
                <a:rPr lang="en-GB" sz="2000" dirty="0">
                  <a:latin typeface="+mj-lt"/>
                </a:rPr>
                <a:t>More</a:t>
              </a:r>
            </a:p>
          </p:txBody>
        </p:sp>
        <p:sp>
          <p:nvSpPr>
            <p:cNvPr id="16" name="Rectangle 15">
              <a:extLst>
                <a:ext uri="{FF2B5EF4-FFF2-40B4-BE49-F238E27FC236}">
                  <a16:creationId xmlns:a16="http://schemas.microsoft.com/office/drawing/2014/main" xmlns="" id="{EB4077F2-A34D-48D7-BE2A-5C8C18EDF963}"/>
                </a:ext>
              </a:extLst>
            </p:cNvPr>
            <p:cNvSpPr/>
            <p:nvPr/>
          </p:nvSpPr>
          <p:spPr>
            <a:xfrm>
              <a:off x="8289684" y="2740823"/>
              <a:ext cx="3600400" cy="1843794"/>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t"/>
            <a:lstStyle/>
            <a:p>
              <a:pPr marL="177800" indent="-177800">
                <a:buFont typeface="Arial" panose="020B0604020202020204" pitchFamily="34" charset="0"/>
                <a:buChar char="•"/>
              </a:pPr>
              <a:r>
                <a:rPr lang="en-GB" sz="1400" dirty="0">
                  <a:solidFill>
                    <a:schemeClr val="dk1"/>
                  </a:solidFill>
                </a:rPr>
                <a:t>Accountability with people managers and </a:t>
              </a:r>
              <a:r>
                <a:rPr lang="en-GB" sz="1400" dirty="0" smtClean="0">
                  <a:solidFill>
                    <a:schemeClr val="dk1"/>
                  </a:solidFill>
                </a:rPr>
                <a:t>individuals</a:t>
              </a:r>
            </a:p>
            <a:p>
              <a:pPr marL="177800" indent="-177800">
                <a:buFont typeface="Arial" panose="020B0604020202020204" pitchFamily="34" charset="0"/>
                <a:buChar char="•"/>
              </a:pPr>
              <a:r>
                <a:rPr lang="en-GB" sz="1400" dirty="0" smtClean="0">
                  <a:solidFill>
                    <a:schemeClr val="dk1"/>
                  </a:solidFill>
                </a:rPr>
                <a:t>Personal </a:t>
              </a:r>
              <a:r>
                <a:rPr lang="en-GB" sz="1400" dirty="0">
                  <a:solidFill>
                    <a:schemeClr val="dk1"/>
                  </a:solidFill>
                </a:rPr>
                <a:t>conversations and in the moment feedback</a:t>
              </a:r>
            </a:p>
            <a:p>
              <a:pPr marL="177800" indent="-177800">
                <a:buFont typeface="Arial" panose="020B0604020202020204" pitchFamily="34" charset="0"/>
                <a:buChar char="•"/>
              </a:pPr>
              <a:r>
                <a:rPr lang="en-GB" sz="1400" dirty="0">
                  <a:solidFill>
                    <a:schemeClr val="dk1"/>
                  </a:solidFill>
                </a:rPr>
                <a:t>Simple process</a:t>
              </a:r>
            </a:p>
            <a:p>
              <a:pPr marL="177800" indent="-177800">
                <a:buFont typeface="Arial" panose="020B0604020202020204" pitchFamily="34" charset="0"/>
                <a:buChar char="•"/>
              </a:pPr>
              <a:r>
                <a:rPr lang="en-GB" sz="1400" dirty="0">
                  <a:solidFill>
                    <a:schemeClr val="dk1"/>
                  </a:solidFill>
                </a:rPr>
                <a:t>Aligned and ambitious goals</a:t>
              </a:r>
            </a:p>
            <a:p>
              <a:pPr marL="177800" indent="-177800">
                <a:buFont typeface="Arial" panose="020B0604020202020204" pitchFamily="34" charset="0"/>
                <a:buChar char="•"/>
              </a:pPr>
              <a:r>
                <a:rPr lang="en-GB" sz="1400" dirty="0">
                  <a:solidFill>
                    <a:schemeClr val="dk1"/>
                  </a:solidFill>
                </a:rPr>
                <a:t>About ‘how’ </a:t>
              </a:r>
              <a:r>
                <a:rPr lang="en-GB" sz="1400" dirty="0" smtClean="0">
                  <a:solidFill>
                    <a:schemeClr val="dk1"/>
                  </a:solidFill>
                </a:rPr>
                <a:t>(values and behaviours</a:t>
              </a:r>
              <a:r>
                <a:rPr lang="en-GB" sz="1400" dirty="0">
                  <a:solidFill>
                    <a:schemeClr val="dk1"/>
                  </a:solidFill>
                </a:rPr>
                <a:t>) as well as the ‘what’</a:t>
              </a:r>
            </a:p>
            <a:p>
              <a:pPr marL="177800" indent="-177800">
                <a:buFont typeface="Arial" panose="020B0604020202020204" pitchFamily="34" charset="0"/>
                <a:buChar char="•"/>
              </a:pPr>
              <a:r>
                <a:rPr lang="en-GB" sz="1400" dirty="0">
                  <a:solidFill>
                    <a:schemeClr val="dk1"/>
                  </a:solidFill>
                </a:rPr>
                <a:t>H</a:t>
              </a:r>
              <a:r>
                <a:rPr lang="en-GB" sz="1400" dirty="0" smtClean="0">
                  <a:solidFill>
                    <a:schemeClr val="dk1"/>
                  </a:solidFill>
                </a:rPr>
                <a:t>elping </a:t>
              </a:r>
              <a:r>
                <a:rPr lang="en-GB" sz="1400" dirty="0">
                  <a:solidFill>
                    <a:schemeClr val="dk1"/>
                  </a:solidFill>
                </a:rPr>
                <a:t>everyone improve - future success and development</a:t>
              </a:r>
            </a:p>
          </p:txBody>
        </p:sp>
      </p:grpSp>
      <p:sp>
        <p:nvSpPr>
          <p:cNvPr id="5" name="Oval 4">
            <a:extLst>
              <a:ext uri="{FF2B5EF4-FFF2-40B4-BE49-F238E27FC236}">
                <a16:creationId xmlns:a16="http://schemas.microsoft.com/office/drawing/2014/main" xmlns="" id="{64D10952-360C-4FBE-916F-F3BE31E5A735}"/>
              </a:ext>
            </a:extLst>
          </p:cNvPr>
          <p:cNvSpPr/>
          <p:nvPr/>
        </p:nvSpPr>
        <p:spPr>
          <a:xfrm>
            <a:off x="11002171" y="1139890"/>
            <a:ext cx="576000" cy="576000"/>
          </a:xfrm>
          <a:prstGeom prst="ellipse">
            <a:avLst/>
          </a:prstGeom>
          <a:solidFill>
            <a:schemeClr val="accent3"/>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 name="Oval 11">
            <a:extLst>
              <a:ext uri="{FF2B5EF4-FFF2-40B4-BE49-F238E27FC236}">
                <a16:creationId xmlns:a16="http://schemas.microsoft.com/office/drawing/2014/main" xmlns="" id="{632BE3D1-71E6-483D-8791-604A5816CC30}"/>
              </a:ext>
            </a:extLst>
          </p:cNvPr>
          <p:cNvSpPr/>
          <p:nvPr/>
        </p:nvSpPr>
        <p:spPr>
          <a:xfrm>
            <a:off x="10955972" y="3924398"/>
            <a:ext cx="576000" cy="576000"/>
          </a:xfrm>
          <a:prstGeom prst="ellipse">
            <a:avLst/>
          </a:prstGeom>
          <a:solidFill>
            <a:schemeClr val="accent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Plus Sign 5">
            <a:extLst>
              <a:ext uri="{FF2B5EF4-FFF2-40B4-BE49-F238E27FC236}">
                <a16:creationId xmlns:a16="http://schemas.microsoft.com/office/drawing/2014/main" xmlns="" id="{FD716041-D48B-4A2E-9038-1CCE9E6A72BD}"/>
              </a:ext>
            </a:extLst>
          </p:cNvPr>
          <p:cNvSpPr/>
          <p:nvPr/>
        </p:nvSpPr>
        <p:spPr>
          <a:xfrm>
            <a:off x="11123866" y="1260289"/>
            <a:ext cx="360000" cy="360000"/>
          </a:xfrm>
          <a:prstGeom prst="mathPlus">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7" name="Minus Sign 16">
            <a:extLst>
              <a:ext uri="{FF2B5EF4-FFF2-40B4-BE49-F238E27FC236}">
                <a16:creationId xmlns:a16="http://schemas.microsoft.com/office/drawing/2014/main" xmlns="" id="{FCF4F0EE-9CAF-479E-8FC4-F0F31124F3CE}"/>
              </a:ext>
            </a:extLst>
          </p:cNvPr>
          <p:cNvSpPr/>
          <p:nvPr/>
        </p:nvSpPr>
        <p:spPr>
          <a:xfrm>
            <a:off x="11063972" y="4037592"/>
            <a:ext cx="360000" cy="357629"/>
          </a:xfrm>
          <a:prstGeom prst="mathMinus">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27944472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My Performance approach continues at year-end</a:t>
            </a:r>
            <a:endParaRPr lang="en-GB" dirty="0"/>
          </a:p>
        </p:txBody>
      </p:sp>
      <p:sp>
        <p:nvSpPr>
          <p:cNvPr id="4" name="Slide Number Placeholder 3"/>
          <p:cNvSpPr>
            <a:spLocks noGrp="1"/>
          </p:cNvSpPr>
          <p:nvPr>
            <p:ph type="sldNum" sz="quarter" idx="12"/>
          </p:nvPr>
        </p:nvSpPr>
        <p:spPr/>
        <p:txBody>
          <a:bodyPr/>
          <a:lstStyle/>
          <a:p>
            <a:fld id="{0B868178-02AE-42FC-958D-6B8F13B60175}" type="slidenum">
              <a:rPr lang="en-GB" smtClean="0"/>
              <a:pPr/>
              <a:t>3</a:t>
            </a:fld>
            <a:endParaRPr lang="en-GB" dirty="0"/>
          </a:p>
        </p:txBody>
      </p:sp>
      <p:sp>
        <p:nvSpPr>
          <p:cNvPr id="11" name="Rectangle 10">
            <a:extLst>
              <a:ext uri="{FF2B5EF4-FFF2-40B4-BE49-F238E27FC236}">
                <a16:creationId xmlns="" xmlns:a16="http://schemas.microsoft.com/office/drawing/2014/main" id="{92BB47AC-8E28-43AF-B855-CC5787ADCD0E}"/>
              </a:ext>
            </a:extLst>
          </p:cNvPr>
          <p:cNvSpPr/>
          <p:nvPr/>
        </p:nvSpPr>
        <p:spPr>
          <a:xfrm>
            <a:off x="840870" y="796289"/>
            <a:ext cx="9648260" cy="3431709"/>
          </a:xfrm>
          <a:prstGeom prst="rect">
            <a:avLst/>
          </a:prstGeom>
        </p:spPr>
        <p:txBody>
          <a:bodyPr wrap="square">
            <a:spAutoFit/>
          </a:bodyPr>
          <a:lstStyle/>
          <a:p>
            <a:pPr>
              <a:spcAft>
                <a:spcPts val="600"/>
              </a:spcAft>
            </a:pPr>
            <a:endParaRPr lang="en-GB" dirty="0" smtClean="0"/>
          </a:p>
          <a:p>
            <a:pPr>
              <a:spcAft>
                <a:spcPts val="600"/>
              </a:spcAft>
            </a:pPr>
            <a:r>
              <a:rPr lang="en-GB" sz="2000" dirty="0">
                <a:solidFill>
                  <a:schemeClr val="accent1"/>
                </a:solidFill>
              </a:rPr>
              <a:t>What continues?</a:t>
            </a:r>
          </a:p>
          <a:p>
            <a:pPr marL="285750" indent="-285750">
              <a:spcAft>
                <a:spcPts val="600"/>
              </a:spcAft>
              <a:buFont typeface="Arial" panose="020B0604020202020204" pitchFamily="34" charset="0"/>
              <a:buChar char="•"/>
            </a:pPr>
            <a:r>
              <a:rPr lang="en-GB" dirty="0" smtClean="0"/>
              <a:t>Ongoing conversations and feedback in the moment </a:t>
            </a:r>
          </a:p>
          <a:p>
            <a:pPr marL="285750" indent="-285750">
              <a:spcAft>
                <a:spcPts val="600"/>
              </a:spcAft>
              <a:buFont typeface="Arial" panose="020B0604020202020204" pitchFamily="34" charset="0"/>
              <a:buChar char="•"/>
            </a:pPr>
            <a:r>
              <a:rPr lang="en-GB" dirty="0" smtClean="0"/>
              <a:t>Review and rate performance using three ratings</a:t>
            </a:r>
          </a:p>
          <a:p>
            <a:pPr marL="285750" indent="-285750">
              <a:spcAft>
                <a:spcPts val="600"/>
              </a:spcAft>
              <a:buFont typeface="Arial" panose="020B0604020202020204" pitchFamily="34" charset="0"/>
              <a:buChar char="•"/>
            </a:pPr>
            <a:r>
              <a:rPr lang="en-GB" dirty="0" smtClean="0"/>
              <a:t>Balancing equally the ‘what’ and ‘how’ (behaviours)</a:t>
            </a:r>
          </a:p>
          <a:p>
            <a:pPr marL="285750" indent="-285750">
              <a:spcAft>
                <a:spcPts val="600"/>
              </a:spcAft>
              <a:buFont typeface="Arial" panose="020B0604020202020204" pitchFamily="34" charset="0"/>
              <a:buChar char="•"/>
            </a:pPr>
            <a:r>
              <a:rPr lang="en-GB" dirty="0" smtClean="0"/>
              <a:t>People managers decide ratings. They’re not forced to fit a distribution or changed at a later stage</a:t>
            </a:r>
          </a:p>
          <a:p>
            <a:pPr marL="285750" indent="-285750">
              <a:spcAft>
                <a:spcPts val="600"/>
              </a:spcAft>
              <a:buFont typeface="Arial" panose="020B0604020202020204" pitchFamily="34" charset="0"/>
              <a:buChar char="•"/>
            </a:pPr>
            <a:r>
              <a:rPr lang="en-GB" dirty="0"/>
              <a:t>We manage under performance at the time - </a:t>
            </a:r>
            <a:r>
              <a:rPr lang="en-GB" dirty="0" smtClean="0"/>
              <a:t>a </a:t>
            </a:r>
            <a:r>
              <a:rPr lang="en-GB" dirty="0"/>
              <a:t>‘work to do’ </a:t>
            </a:r>
            <a:r>
              <a:rPr lang="en-GB" dirty="0" smtClean="0"/>
              <a:t>rating </a:t>
            </a:r>
            <a:r>
              <a:rPr lang="en-GB" dirty="0"/>
              <a:t>isn’t a surprise, with managers </a:t>
            </a:r>
            <a:r>
              <a:rPr lang="en-GB" dirty="0" smtClean="0"/>
              <a:t>registering </a:t>
            </a:r>
            <a:r>
              <a:rPr lang="en-GB" dirty="0"/>
              <a:t>improving performance cases*</a:t>
            </a:r>
          </a:p>
          <a:p>
            <a:pPr marL="285750" indent="-285750">
              <a:spcAft>
                <a:spcPts val="600"/>
              </a:spcAft>
              <a:buFont typeface="Arial" panose="020B0604020202020204" pitchFamily="34" charset="0"/>
              <a:buChar char="•"/>
            </a:pPr>
            <a:r>
              <a:rPr lang="en-GB" dirty="0" smtClean="0"/>
              <a:t>People review meetings for managers with their peers that focus on future development. No data packs or indicative ratings</a:t>
            </a:r>
          </a:p>
        </p:txBody>
      </p:sp>
      <p:sp>
        <p:nvSpPr>
          <p:cNvPr id="3" name="Rectangle 2"/>
          <p:cNvSpPr/>
          <p:nvPr/>
        </p:nvSpPr>
        <p:spPr>
          <a:xfrm>
            <a:off x="4103588" y="6540720"/>
            <a:ext cx="7128792" cy="35189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smtClean="0">
                <a:solidFill>
                  <a:schemeClr val="tx1"/>
                </a:solidFill>
              </a:rPr>
              <a:t>*</a:t>
            </a:r>
            <a:r>
              <a:rPr lang="en-GB" sz="1600" i="1" kern="0" dirty="0" smtClean="0">
                <a:solidFill>
                  <a:schemeClr val="tx1"/>
                </a:solidFill>
                <a:ea typeface="ＭＳ Ｐゴシック"/>
              </a:rPr>
              <a:t>only </a:t>
            </a:r>
            <a:r>
              <a:rPr lang="en-GB" sz="1600" i="1" kern="0" dirty="0">
                <a:solidFill>
                  <a:schemeClr val="tx1"/>
                </a:solidFill>
                <a:ea typeface="ＭＳ Ｐゴシック"/>
              </a:rPr>
              <a:t>those populations managed by HR </a:t>
            </a:r>
            <a:r>
              <a:rPr lang="en-GB" sz="1600" i="1" kern="0" dirty="0" smtClean="0">
                <a:solidFill>
                  <a:schemeClr val="tx1"/>
                </a:solidFill>
                <a:ea typeface="ＭＳ Ｐゴシック"/>
              </a:rPr>
              <a:t>Services (i.e</a:t>
            </a:r>
            <a:r>
              <a:rPr lang="en-GB" sz="1600" i="1" kern="0" dirty="0">
                <a:solidFill>
                  <a:schemeClr val="tx1"/>
                </a:solidFill>
                <a:ea typeface="ＭＳ Ｐゴシック"/>
              </a:rPr>
              <a:t>. excludes EE and </a:t>
            </a:r>
            <a:r>
              <a:rPr lang="en-GB" sz="1600" i="1" kern="0" dirty="0" smtClean="0">
                <a:solidFill>
                  <a:schemeClr val="tx1"/>
                </a:solidFill>
                <a:ea typeface="ＭＳ Ｐゴシック"/>
              </a:rPr>
              <a:t>some non-UK</a:t>
            </a:r>
            <a:r>
              <a:rPr lang="en-GB" sz="1600" i="1" kern="0" dirty="0">
                <a:solidFill>
                  <a:schemeClr val="tx1"/>
                </a:solidFill>
                <a:ea typeface="ＭＳ Ｐゴシック"/>
              </a:rPr>
              <a:t>).</a:t>
            </a:r>
          </a:p>
          <a:p>
            <a:pPr algn="ctr"/>
            <a:r>
              <a:rPr lang="en-GB" sz="1600" dirty="0" smtClean="0">
                <a:solidFill>
                  <a:schemeClr val="tx1"/>
                </a:solidFill>
              </a:rPr>
              <a:t> </a:t>
            </a:r>
            <a:endParaRPr lang="en-GB" sz="1600" dirty="0">
              <a:solidFill>
                <a:schemeClr val="tx1"/>
              </a:solidFill>
            </a:endParaRPr>
          </a:p>
        </p:txBody>
      </p:sp>
      <p:sp>
        <p:nvSpPr>
          <p:cNvPr id="14" name="Rectangle 13">
            <a:extLst>
              <a:ext uri="{FF2B5EF4-FFF2-40B4-BE49-F238E27FC236}">
                <a16:creationId xmlns="" xmlns:a16="http://schemas.microsoft.com/office/drawing/2014/main" id="{453D7E3C-F426-4DBF-BD7E-E29E222373D7}"/>
              </a:ext>
            </a:extLst>
          </p:cNvPr>
          <p:cNvSpPr/>
          <p:nvPr/>
        </p:nvSpPr>
        <p:spPr>
          <a:xfrm>
            <a:off x="840870" y="4297265"/>
            <a:ext cx="10103478" cy="1308050"/>
          </a:xfrm>
          <a:prstGeom prst="rect">
            <a:avLst/>
          </a:prstGeom>
        </p:spPr>
        <p:txBody>
          <a:bodyPr wrap="square">
            <a:spAutoFit/>
          </a:bodyPr>
          <a:lstStyle/>
          <a:p>
            <a:pPr>
              <a:spcAft>
                <a:spcPts val="600"/>
              </a:spcAft>
            </a:pPr>
            <a:r>
              <a:rPr lang="en-GB" sz="2000" dirty="0">
                <a:solidFill>
                  <a:schemeClr val="accent2"/>
                </a:solidFill>
              </a:rPr>
              <a:t>What’s </a:t>
            </a:r>
            <a:r>
              <a:rPr lang="en-GB" sz="2000" dirty="0" smtClean="0">
                <a:solidFill>
                  <a:schemeClr val="accent2"/>
                </a:solidFill>
              </a:rPr>
              <a:t>changed?</a:t>
            </a:r>
            <a:endParaRPr lang="en-GB" sz="2000" dirty="0">
              <a:solidFill>
                <a:schemeClr val="accent2"/>
              </a:solidFill>
            </a:endParaRPr>
          </a:p>
          <a:p>
            <a:pPr marL="285750" indent="-285750">
              <a:spcAft>
                <a:spcPts val="600"/>
              </a:spcAft>
              <a:buFont typeface="Arial" panose="020B0604020202020204" pitchFamily="34" charset="0"/>
              <a:buChar char="•"/>
            </a:pPr>
            <a:r>
              <a:rPr lang="en-GB" dirty="0" smtClean="0"/>
              <a:t>We’ve simplified the system by removing the self review step </a:t>
            </a:r>
            <a:br>
              <a:rPr lang="en-GB" dirty="0" smtClean="0"/>
            </a:br>
            <a:r>
              <a:rPr lang="en-GB" dirty="0" smtClean="0"/>
              <a:t>–  we still want to encourage people to share how they think they’re doing through a conversation or by dropping their manager an e-mail (we’ve developed a simple self-reflection template to help)</a:t>
            </a:r>
          </a:p>
        </p:txBody>
      </p:sp>
    </p:spTree>
    <p:extLst>
      <p:ext uri="{BB962C8B-B14F-4D97-AF65-F5344CB8AC3E}">
        <p14:creationId xmlns:p14="http://schemas.microsoft.com/office/powerpoint/2010/main" val="41518093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xmlns="" id="{F6972C5A-46D6-4EED-B66C-9C63DFACD97F}"/>
              </a:ext>
            </a:extLst>
          </p:cNvPr>
          <p:cNvSpPr/>
          <p:nvPr/>
        </p:nvSpPr>
        <p:spPr>
          <a:xfrm>
            <a:off x="4165593" y="1879952"/>
            <a:ext cx="7570407" cy="1108269"/>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GB" sz="1100" dirty="0" smtClean="0">
                <a:solidFill>
                  <a:schemeClr val="tx2"/>
                </a:solidFill>
              </a:rPr>
              <a:t>Briefly summarise what you see as your big achievements this year in delivery of your goals </a:t>
            </a:r>
            <a:endParaRPr lang="en-GB" sz="1100" dirty="0">
              <a:solidFill>
                <a:schemeClr val="tx2"/>
              </a:solidFill>
            </a:endParaRPr>
          </a:p>
        </p:txBody>
      </p:sp>
      <p:sp>
        <p:nvSpPr>
          <p:cNvPr id="15" name="Rectangle 14">
            <a:extLst>
              <a:ext uri="{FF2B5EF4-FFF2-40B4-BE49-F238E27FC236}">
                <a16:creationId xmlns:a16="http://schemas.microsoft.com/office/drawing/2014/main" xmlns="" id="{62B7C8EF-8D67-4F20-BE00-4E3EFFEF2968}"/>
              </a:ext>
            </a:extLst>
          </p:cNvPr>
          <p:cNvSpPr/>
          <p:nvPr/>
        </p:nvSpPr>
        <p:spPr>
          <a:xfrm>
            <a:off x="4175595" y="3053211"/>
            <a:ext cx="7570407" cy="1047262"/>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GB" sz="1100" dirty="0">
                <a:solidFill>
                  <a:schemeClr val="tx1"/>
                </a:solidFill>
              </a:rPr>
              <a:t>W</a:t>
            </a:r>
            <a:r>
              <a:rPr lang="en-GB" sz="1100" dirty="0" smtClean="0">
                <a:solidFill>
                  <a:schemeClr val="tx1"/>
                </a:solidFill>
              </a:rPr>
              <a:t>hat have you learned and how do you think you could be even better going forward</a:t>
            </a:r>
            <a:endParaRPr lang="en-GB" sz="1100" dirty="0">
              <a:solidFill>
                <a:schemeClr val="tx1"/>
              </a:solidFill>
            </a:endParaRPr>
          </a:p>
        </p:txBody>
      </p:sp>
      <p:sp>
        <p:nvSpPr>
          <p:cNvPr id="16" name="Rectangle 15">
            <a:extLst>
              <a:ext uri="{FF2B5EF4-FFF2-40B4-BE49-F238E27FC236}">
                <a16:creationId xmlns:a16="http://schemas.microsoft.com/office/drawing/2014/main" xmlns="" id="{7CF2AA1E-31C3-45B7-976E-7F04552452F2}"/>
              </a:ext>
            </a:extLst>
          </p:cNvPr>
          <p:cNvSpPr/>
          <p:nvPr/>
        </p:nvSpPr>
        <p:spPr>
          <a:xfrm>
            <a:off x="4175595" y="4172923"/>
            <a:ext cx="7570407" cy="1041303"/>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GB" sz="1100" dirty="0" smtClean="0">
                <a:solidFill>
                  <a:schemeClr val="tx1"/>
                </a:solidFill>
              </a:rPr>
              <a:t>Call out some of the key feedback you’ve received from customers, peers and colleagues throughout the year</a:t>
            </a:r>
            <a:endParaRPr lang="en-GB" sz="1100" dirty="0">
              <a:solidFill>
                <a:schemeClr val="tx1"/>
              </a:solidFill>
            </a:endParaRPr>
          </a:p>
        </p:txBody>
      </p:sp>
      <p:sp>
        <p:nvSpPr>
          <p:cNvPr id="17" name="Rectangle 16">
            <a:extLst>
              <a:ext uri="{FF2B5EF4-FFF2-40B4-BE49-F238E27FC236}">
                <a16:creationId xmlns:a16="http://schemas.microsoft.com/office/drawing/2014/main" xmlns="" id="{EF81203F-B40D-411A-86CB-5B26288C6BC6}"/>
              </a:ext>
            </a:extLst>
          </p:cNvPr>
          <p:cNvSpPr/>
          <p:nvPr/>
        </p:nvSpPr>
        <p:spPr>
          <a:xfrm>
            <a:off x="4175595" y="5272659"/>
            <a:ext cx="7570407" cy="984907"/>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GB" sz="1100" dirty="0">
                <a:solidFill>
                  <a:schemeClr val="tx1"/>
                </a:solidFill>
              </a:rPr>
              <a:t>W</a:t>
            </a:r>
            <a:r>
              <a:rPr lang="en-GB" sz="1100" dirty="0" smtClean="0">
                <a:solidFill>
                  <a:schemeClr val="tx1"/>
                </a:solidFill>
              </a:rPr>
              <a:t>hat do you need to focus on in 18/19 to help you deliver your performance goals going forward</a:t>
            </a:r>
            <a:endParaRPr lang="en-GB" sz="1100" dirty="0">
              <a:solidFill>
                <a:schemeClr val="tx1"/>
              </a:solidFill>
            </a:endParaRPr>
          </a:p>
        </p:txBody>
      </p:sp>
      <p:sp>
        <p:nvSpPr>
          <p:cNvPr id="40" name="TextBox 39"/>
          <p:cNvSpPr txBox="1"/>
          <p:nvPr/>
        </p:nvSpPr>
        <p:spPr>
          <a:xfrm>
            <a:off x="7012940" y="1760073"/>
            <a:ext cx="1120736" cy="213264"/>
          </a:xfrm>
          <a:prstGeom prst="rect">
            <a:avLst/>
          </a:prstGeom>
          <a:noFill/>
        </p:spPr>
        <p:txBody>
          <a:bodyPr wrap="square" rtlCol="0">
            <a:spAutoFit/>
          </a:bodyPr>
          <a:lstStyle/>
          <a:p>
            <a:pPr defTabSz="683972"/>
            <a:r>
              <a:rPr lang="en-GB" sz="786" i="1" dirty="0">
                <a:solidFill>
                  <a:prstClr val="white"/>
                </a:solidFill>
              </a:rPr>
              <a:t>By 13 October</a:t>
            </a:r>
          </a:p>
        </p:txBody>
      </p:sp>
      <p:sp>
        <p:nvSpPr>
          <p:cNvPr id="41" name="TextBox 40"/>
          <p:cNvSpPr txBox="1"/>
          <p:nvPr/>
        </p:nvSpPr>
        <p:spPr>
          <a:xfrm>
            <a:off x="8296962" y="1763159"/>
            <a:ext cx="1120736" cy="213264"/>
          </a:xfrm>
          <a:prstGeom prst="rect">
            <a:avLst/>
          </a:prstGeom>
          <a:noFill/>
        </p:spPr>
        <p:txBody>
          <a:bodyPr wrap="square" rtlCol="0">
            <a:spAutoFit/>
          </a:bodyPr>
          <a:lstStyle/>
          <a:p>
            <a:pPr defTabSz="683972"/>
            <a:r>
              <a:rPr lang="en-GB" sz="786" i="1" dirty="0">
                <a:solidFill>
                  <a:prstClr val="white"/>
                </a:solidFill>
              </a:rPr>
              <a:t>By end October</a:t>
            </a:r>
          </a:p>
        </p:txBody>
      </p:sp>
      <p:sp>
        <p:nvSpPr>
          <p:cNvPr id="3" name="Title 2"/>
          <p:cNvSpPr>
            <a:spLocks noGrp="1"/>
          </p:cNvSpPr>
          <p:nvPr>
            <p:ph type="title"/>
          </p:nvPr>
        </p:nvSpPr>
        <p:spPr>
          <a:xfrm>
            <a:off x="504000" y="323999"/>
            <a:ext cx="11232000" cy="572119"/>
          </a:xfrm>
        </p:spPr>
        <p:txBody>
          <a:bodyPr/>
          <a:lstStyle/>
          <a:p>
            <a:r>
              <a:rPr lang="en-GB" dirty="0" smtClean="0"/>
              <a:t>Self reflection </a:t>
            </a:r>
            <a:r>
              <a:rPr lang="en-GB" sz="1400" b="0" dirty="0" smtClean="0"/>
              <a:t>–</a:t>
            </a:r>
            <a:r>
              <a:rPr lang="en-GB" dirty="0" smtClean="0"/>
              <a:t> </a:t>
            </a:r>
            <a:r>
              <a:rPr lang="en-GB" sz="1400" b="0" dirty="0" smtClean="0"/>
              <a:t>your opportunity for some self reflection and to talk to your </a:t>
            </a:r>
            <a:r>
              <a:rPr lang="en-GB" sz="1400" b="0" dirty="0"/>
              <a:t>manager about how things have gone </a:t>
            </a:r>
            <a:r>
              <a:rPr lang="en-GB" sz="1400" b="0" dirty="0" smtClean="0"/>
              <a:t>against the goals that were set during 2017/18. You </a:t>
            </a:r>
            <a:r>
              <a:rPr lang="en-GB" sz="1400" b="0" dirty="0"/>
              <a:t>can </a:t>
            </a:r>
            <a:r>
              <a:rPr lang="en-GB" sz="1400" b="0" dirty="0" smtClean="0"/>
              <a:t>use this optional template to help briefly summarise and prepare for that conversation </a:t>
            </a:r>
            <a:endParaRPr lang="en-GB" sz="1340" b="0" dirty="0"/>
          </a:p>
        </p:txBody>
      </p:sp>
      <p:sp>
        <p:nvSpPr>
          <p:cNvPr id="65" name="TextBox 64"/>
          <p:cNvSpPr txBox="1"/>
          <p:nvPr/>
        </p:nvSpPr>
        <p:spPr>
          <a:xfrm>
            <a:off x="431180" y="1015356"/>
            <a:ext cx="11304820" cy="707886"/>
          </a:xfrm>
          <a:prstGeom prst="rect">
            <a:avLst/>
          </a:prstGeom>
          <a:noFill/>
        </p:spPr>
        <p:txBody>
          <a:bodyPr wrap="square" rtlCol="0">
            <a:spAutoFit/>
          </a:bodyPr>
          <a:lstStyle/>
          <a:p>
            <a:r>
              <a:rPr lang="en-GB" sz="1600" dirty="0">
                <a:solidFill>
                  <a:schemeClr val="accent2"/>
                </a:solidFill>
                <a:latin typeface="+mj-lt"/>
              </a:rPr>
              <a:t>Hold the mirror up and ask yourself:</a:t>
            </a:r>
          </a:p>
          <a:p>
            <a:pPr marL="342900" indent="-342900">
              <a:buFont typeface="Arial" panose="020B0604020202020204" pitchFamily="34" charset="0"/>
              <a:buChar char="•"/>
            </a:pPr>
            <a:r>
              <a:rPr lang="en-GB" sz="1200" dirty="0" smtClean="0"/>
              <a:t>What have you delivered this year against your goals and, equally, how have you demonstrated our values and behaviours?</a:t>
            </a:r>
          </a:p>
          <a:p>
            <a:pPr marL="342900" indent="-342900">
              <a:buFont typeface="Arial" panose="020B0604020202020204" pitchFamily="34" charset="0"/>
              <a:buChar char="•"/>
            </a:pPr>
            <a:r>
              <a:rPr lang="en-GB" sz="1200" dirty="0" smtClean="0"/>
              <a:t>What’s gone well and what lessons have you learned?</a:t>
            </a:r>
          </a:p>
        </p:txBody>
      </p:sp>
      <p:sp>
        <p:nvSpPr>
          <p:cNvPr id="4" name="Rectangle 3">
            <a:extLst>
              <a:ext uri="{FF2B5EF4-FFF2-40B4-BE49-F238E27FC236}">
                <a16:creationId xmlns:a16="http://schemas.microsoft.com/office/drawing/2014/main" xmlns="" id="{8D14DFFA-6FB5-48C3-8842-5E5CA3D9CE89}"/>
              </a:ext>
            </a:extLst>
          </p:cNvPr>
          <p:cNvSpPr/>
          <p:nvPr/>
        </p:nvSpPr>
        <p:spPr>
          <a:xfrm>
            <a:off x="465134" y="1866705"/>
            <a:ext cx="3672358" cy="112151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bg1"/>
                </a:solidFill>
              </a:rPr>
              <a:t>1. K</a:t>
            </a:r>
            <a:r>
              <a:rPr lang="en-GB" sz="1600" dirty="0" smtClean="0">
                <a:solidFill>
                  <a:schemeClr val="bg1"/>
                </a:solidFill>
              </a:rPr>
              <a:t>ey activities, achievements and </a:t>
            </a:r>
            <a:br>
              <a:rPr lang="en-GB" sz="1600" dirty="0" smtClean="0">
                <a:solidFill>
                  <a:schemeClr val="bg1"/>
                </a:solidFill>
              </a:rPr>
            </a:br>
            <a:r>
              <a:rPr lang="en-GB" sz="1600" dirty="0" smtClean="0">
                <a:solidFill>
                  <a:schemeClr val="bg1"/>
                </a:solidFill>
              </a:rPr>
              <a:t>proud moments</a:t>
            </a:r>
            <a:endParaRPr lang="en-GB" sz="1600" dirty="0">
              <a:solidFill>
                <a:schemeClr val="bg1"/>
              </a:solidFill>
            </a:endParaRPr>
          </a:p>
        </p:txBody>
      </p:sp>
      <p:sp>
        <p:nvSpPr>
          <p:cNvPr id="11" name="Rectangle 10">
            <a:extLst>
              <a:ext uri="{FF2B5EF4-FFF2-40B4-BE49-F238E27FC236}">
                <a16:creationId xmlns:a16="http://schemas.microsoft.com/office/drawing/2014/main" xmlns="" id="{5DD61546-CB35-461C-A785-89D8A4309E2B}"/>
              </a:ext>
            </a:extLst>
          </p:cNvPr>
          <p:cNvSpPr/>
          <p:nvPr/>
        </p:nvSpPr>
        <p:spPr>
          <a:xfrm>
            <a:off x="465134" y="3053210"/>
            <a:ext cx="3672358" cy="104726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bg1"/>
                </a:solidFill>
              </a:rPr>
              <a:t>2. </a:t>
            </a:r>
            <a:r>
              <a:rPr lang="en-GB" sz="1600" dirty="0" smtClean="0">
                <a:solidFill>
                  <a:schemeClr val="bg1"/>
                </a:solidFill>
              </a:rPr>
              <a:t>Learning points</a:t>
            </a:r>
            <a:endParaRPr lang="en-GB" sz="1600" dirty="0">
              <a:solidFill>
                <a:schemeClr val="bg1"/>
              </a:solidFill>
            </a:endParaRPr>
          </a:p>
        </p:txBody>
      </p:sp>
      <p:sp>
        <p:nvSpPr>
          <p:cNvPr id="12" name="Rectangle 11">
            <a:extLst>
              <a:ext uri="{FF2B5EF4-FFF2-40B4-BE49-F238E27FC236}">
                <a16:creationId xmlns:a16="http://schemas.microsoft.com/office/drawing/2014/main" xmlns="" id="{E3BA2A72-87F7-4B88-BC8F-AFB7E8BD21B4}"/>
              </a:ext>
            </a:extLst>
          </p:cNvPr>
          <p:cNvSpPr/>
          <p:nvPr/>
        </p:nvSpPr>
        <p:spPr>
          <a:xfrm>
            <a:off x="465134" y="4172923"/>
            <a:ext cx="3672358" cy="104851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bg1"/>
                </a:solidFill>
              </a:rPr>
              <a:t>3. </a:t>
            </a:r>
            <a:r>
              <a:rPr lang="en-GB" sz="1600" dirty="0" smtClean="0">
                <a:solidFill>
                  <a:schemeClr val="bg1"/>
                </a:solidFill>
              </a:rPr>
              <a:t>Feedback</a:t>
            </a:r>
            <a:endParaRPr lang="en-GB" sz="1600" dirty="0">
              <a:solidFill>
                <a:schemeClr val="bg1"/>
              </a:solidFill>
            </a:endParaRPr>
          </a:p>
        </p:txBody>
      </p:sp>
      <p:sp>
        <p:nvSpPr>
          <p:cNvPr id="13" name="Rectangle 12">
            <a:extLst>
              <a:ext uri="{FF2B5EF4-FFF2-40B4-BE49-F238E27FC236}">
                <a16:creationId xmlns:a16="http://schemas.microsoft.com/office/drawing/2014/main" xmlns="" id="{3AFEE93E-7D5E-482F-A331-02684F0FDC3E}"/>
              </a:ext>
            </a:extLst>
          </p:cNvPr>
          <p:cNvSpPr/>
          <p:nvPr/>
        </p:nvSpPr>
        <p:spPr>
          <a:xfrm>
            <a:off x="465135" y="5251000"/>
            <a:ext cx="3672358" cy="100670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bg1"/>
                </a:solidFill>
              </a:rPr>
              <a:t>4. </a:t>
            </a:r>
            <a:r>
              <a:rPr lang="en-GB" sz="1600" dirty="0" smtClean="0">
                <a:solidFill>
                  <a:schemeClr val="bg1"/>
                </a:solidFill>
              </a:rPr>
              <a:t>Focus going forward into 18/19</a:t>
            </a:r>
            <a:endParaRPr lang="en-GB" sz="1600" dirty="0">
              <a:solidFill>
                <a:schemeClr val="bg1"/>
              </a:solidFill>
            </a:endParaRPr>
          </a:p>
        </p:txBody>
      </p:sp>
      <p:sp>
        <p:nvSpPr>
          <p:cNvPr id="5" name="TextBox 4"/>
          <p:cNvSpPr txBox="1"/>
          <p:nvPr/>
        </p:nvSpPr>
        <p:spPr>
          <a:xfrm rot="1970972">
            <a:off x="11045853" y="308562"/>
            <a:ext cx="1224136" cy="338099"/>
          </a:xfrm>
          <a:prstGeom prst="rect">
            <a:avLst/>
          </a:prstGeom>
          <a:noFill/>
        </p:spPr>
        <p:txBody>
          <a:bodyPr wrap="square" lIns="0" tIns="0" rIns="0" bIns="0" rtlCol="0">
            <a:noAutofit/>
          </a:bodyPr>
          <a:lstStyle/>
          <a:p>
            <a:r>
              <a:rPr lang="en-GB" sz="1500" dirty="0" smtClean="0"/>
              <a:t>Draft template</a:t>
            </a:r>
          </a:p>
        </p:txBody>
      </p:sp>
    </p:spTree>
    <p:extLst>
      <p:ext uri="{BB962C8B-B14F-4D97-AF65-F5344CB8AC3E}">
        <p14:creationId xmlns:p14="http://schemas.microsoft.com/office/powerpoint/2010/main" val="221141318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8253" y="1920735"/>
            <a:ext cx="11169213" cy="1439922"/>
          </a:xfrm>
        </p:spPr>
        <p:txBody>
          <a:bodyPr/>
          <a:lstStyle/>
          <a:p>
            <a:r>
              <a:rPr lang="en-GB" sz="1600" b="0" dirty="0" smtClean="0"/>
              <a:t>1) You complete the self-reflection template</a:t>
            </a:r>
            <a:br>
              <a:rPr lang="en-GB" sz="1600" b="0" dirty="0" smtClean="0"/>
            </a:br>
            <a:r>
              <a:rPr lang="en-GB" sz="1600" b="0" dirty="0" smtClean="0"/>
              <a:t>2) You or your manager clicks the ‘Year End Conversation 2017/18’ document link to create the performance document</a:t>
            </a:r>
            <a:br>
              <a:rPr lang="en-GB" sz="1600" b="0" dirty="0" smtClean="0"/>
            </a:br>
            <a:r>
              <a:rPr lang="en-GB" sz="1600" b="0" dirty="0" smtClean="0"/>
              <a:t>3) You can then upload the completed self-reflection template to the performance document as an attachment</a:t>
            </a:r>
            <a:br>
              <a:rPr lang="en-GB" sz="1600" b="0" dirty="0" smtClean="0"/>
            </a:br>
            <a:r>
              <a:rPr lang="en-GB" sz="1600" b="0" dirty="0"/>
              <a:t>4</a:t>
            </a:r>
            <a:r>
              <a:rPr lang="en-GB" sz="1600" b="0" dirty="0" smtClean="0"/>
              <a:t>) The template will be visible as an attachment to both you and your reviewing manager throughout the process</a:t>
            </a:r>
            <a:r>
              <a:rPr lang="en-GB" sz="1600" b="0" dirty="0"/>
              <a:t/>
            </a:r>
            <a:br>
              <a:rPr lang="en-GB" sz="1600" b="0" dirty="0"/>
            </a:br>
            <a:r>
              <a:rPr lang="en-GB" sz="1600" b="0" dirty="0" smtClean="0"/>
              <a:t>5) The Manage Feedback step remains the same (where anyone can request feedback on themselves from others)</a:t>
            </a:r>
            <a:br>
              <a:rPr lang="en-GB" sz="1600" b="0" dirty="0" smtClean="0"/>
            </a:br>
            <a:r>
              <a:rPr lang="en-GB" dirty="0" smtClean="0"/>
              <a:t/>
            </a:r>
            <a:br>
              <a:rPr lang="en-GB" dirty="0" smtClean="0"/>
            </a:br>
            <a:r>
              <a:rPr lang="en-GB" dirty="0"/>
              <a:t/>
            </a:r>
            <a:br>
              <a:rPr lang="en-GB" dirty="0"/>
            </a:br>
            <a:r>
              <a:rPr lang="en-GB" dirty="0" smtClean="0"/>
              <a:t/>
            </a:r>
            <a:br>
              <a:rPr lang="en-GB" dirty="0" smtClean="0"/>
            </a:br>
            <a:r>
              <a:rPr lang="en-GB" dirty="0" smtClean="0"/>
              <a:t/>
            </a:r>
            <a:br>
              <a:rPr lang="en-GB" dirty="0" smtClean="0"/>
            </a:br>
            <a:endParaRPr lang="en-GB" dirty="0"/>
          </a:p>
        </p:txBody>
      </p:sp>
      <p:sp>
        <p:nvSpPr>
          <p:cNvPr id="3" name="Slide Number Placeholder 2"/>
          <p:cNvSpPr>
            <a:spLocks noGrp="1"/>
          </p:cNvSpPr>
          <p:nvPr>
            <p:ph type="sldNum" sz="quarter" idx="12"/>
          </p:nvPr>
        </p:nvSpPr>
        <p:spPr/>
        <p:txBody>
          <a:bodyPr/>
          <a:lstStyle/>
          <a:p>
            <a:fld id="{0B868178-02AE-42FC-958D-6B8F13B60175}" type="slidenum">
              <a:rPr lang="en-GB" smtClean="0"/>
              <a:t>5</a:t>
            </a:fld>
            <a:endParaRPr lang="en-GB" dirty="0"/>
          </a:p>
        </p:txBody>
      </p:sp>
      <p:sp>
        <p:nvSpPr>
          <p:cNvPr id="4" name="Title 1"/>
          <p:cNvSpPr txBox="1">
            <a:spLocks/>
          </p:cNvSpPr>
          <p:nvPr/>
        </p:nvSpPr>
        <p:spPr>
          <a:xfrm>
            <a:off x="500569" y="255757"/>
            <a:ext cx="11387831" cy="572461"/>
          </a:xfrm>
          <a:prstGeom prst="rect">
            <a:avLst/>
          </a:prstGeom>
        </p:spPr>
        <p:txBody>
          <a:bodyPr vert="horz" lIns="0" tIns="0" rIns="0" bIns="0" rtlCol="0" anchor="t" anchorCtr="0">
            <a:noAutofit/>
          </a:bodyPr>
          <a:lstStyle>
            <a:lvl1pPr algn="l" defTabSz="912114" rtl="0" eaLnBrk="1" latinLnBrk="0" hangingPunct="1">
              <a:spcBef>
                <a:spcPct val="0"/>
              </a:spcBef>
              <a:buNone/>
              <a:defRPr sz="2400" b="1" kern="1200">
                <a:solidFill>
                  <a:schemeClr val="accent1"/>
                </a:solidFill>
                <a:latin typeface="+mj-lt"/>
                <a:ea typeface="+mj-ea"/>
                <a:cs typeface="+mj-cs"/>
              </a:defRPr>
            </a:lvl1pPr>
          </a:lstStyle>
          <a:p>
            <a:r>
              <a:rPr lang="en-GB" dirty="0" smtClean="0"/>
              <a:t>Ways to record self-reflection (optional)</a:t>
            </a:r>
            <a:r>
              <a:rPr lang="en-GB" b="0" dirty="0"/>
              <a:t> </a:t>
            </a:r>
            <a:r>
              <a:rPr lang="en-GB" sz="1400" b="0" dirty="0"/>
              <a:t>–</a:t>
            </a:r>
            <a:r>
              <a:rPr lang="en-GB" sz="1400" dirty="0"/>
              <a:t> </a:t>
            </a:r>
            <a:r>
              <a:rPr lang="en-GB" sz="1400" b="0" dirty="0" smtClean="0"/>
              <a:t>it’s the conversation that’s key, but you might like to keep a formal record of your self-reflection and there are different ways to do this</a:t>
            </a:r>
            <a:endParaRPr lang="en-GB" dirty="0"/>
          </a:p>
        </p:txBody>
      </p:sp>
      <p:sp>
        <p:nvSpPr>
          <p:cNvPr id="5" name="Title 1"/>
          <p:cNvSpPr txBox="1">
            <a:spLocks/>
          </p:cNvSpPr>
          <p:nvPr/>
        </p:nvSpPr>
        <p:spPr>
          <a:xfrm>
            <a:off x="500569" y="1123117"/>
            <a:ext cx="11232000" cy="685266"/>
          </a:xfrm>
          <a:prstGeom prst="rect">
            <a:avLst/>
          </a:prstGeom>
        </p:spPr>
        <p:txBody>
          <a:bodyPr vert="horz" lIns="0" tIns="0" rIns="0" bIns="0" rtlCol="0" anchor="t" anchorCtr="0">
            <a:noAutofit/>
          </a:bodyPr>
          <a:lstStyle>
            <a:lvl1pPr algn="l" defTabSz="912114" rtl="0" eaLnBrk="1" latinLnBrk="0" hangingPunct="1">
              <a:spcBef>
                <a:spcPct val="0"/>
              </a:spcBef>
              <a:buNone/>
              <a:defRPr sz="2400" b="1" kern="1200">
                <a:solidFill>
                  <a:schemeClr val="accent1"/>
                </a:solidFill>
                <a:latin typeface="+mj-lt"/>
                <a:ea typeface="+mj-ea"/>
                <a:cs typeface="+mj-cs"/>
              </a:defRPr>
            </a:lvl1pPr>
          </a:lstStyle>
          <a:p>
            <a:r>
              <a:rPr lang="en-GB" dirty="0" smtClean="0"/>
              <a:t>1. Use the HR system</a:t>
            </a:r>
            <a:r>
              <a:rPr lang="en-GB" b="0" dirty="0"/>
              <a:t> </a:t>
            </a:r>
            <a:r>
              <a:rPr lang="en-GB" b="0" dirty="0" smtClean="0"/>
              <a:t/>
            </a:r>
            <a:br>
              <a:rPr lang="en-GB" b="0" dirty="0" smtClean="0"/>
            </a:br>
            <a:r>
              <a:rPr lang="en-GB" sz="1400" b="0" dirty="0" smtClean="0"/>
              <a:t>–</a:t>
            </a:r>
            <a:r>
              <a:rPr lang="en-GB" sz="1400" dirty="0" smtClean="0"/>
              <a:t> </a:t>
            </a:r>
            <a:r>
              <a:rPr lang="en-GB" sz="1400" b="0" dirty="0" smtClean="0"/>
              <a:t>we’ve removed the self-review step from the HR System to make completing reviews simpler for everyone. But you or your manager can still upload documents. </a:t>
            </a:r>
            <a:endParaRPr lang="en-GB" sz="1400" dirty="0"/>
          </a:p>
        </p:txBody>
      </p:sp>
      <p:sp>
        <p:nvSpPr>
          <p:cNvPr id="6" name="Title 1"/>
          <p:cNvSpPr txBox="1">
            <a:spLocks/>
          </p:cNvSpPr>
          <p:nvPr/>
        </p:nvSpPr>
        <p:spPr>
          <a:xfrm>
            <a:off x="528726" y="3473009"/>
            <a:ext cx="11232000" cy="340777"/>
          </a:xfrm>
          <a:prstGeom prst="rect">
            <a:avLst/>
          </a:prstGeom>
        </p:spPr>
        <p:txBody>
          <a:bodyPr vert="horz" lIns="0" tIns="0" rIns="0" bIns="0" rtlCol="0" anchor="t" anchorCtr="0">
            <a:noAutofit/>
          </a:bodyPr>
          <a:lstStyle>
            <a:lvl1pPr algn="l" defTabSz="912114" rtl="0" eaLnBrk="1" latinLnBrk="0" hangingPunct="1">
              <a:spcBef>
                <a:spcPct val="0"/>
              </a:spcBef>
              <a:buNone/>
              <a:defRPr sz="2400" b="1" kern="1200">
                <a:solidFill>
                  <a:schemeClr val="accent1"/>
                </a:solidFill>
                <a:latin typeface="+mj-lt"/>
                <a:ea typeface="+mj-ea"/>
                <a:cs typeface="+mj-cs"/>
              </a:defRPr>
            </a:lvl1pPr>
          </a:lstStyle>
          <a:p>
            <a:r>
              <a:rPr lang="en-GB" dirty="0" smtClean="0"/>
              <a:t>2. Manage locally</a:t>
            </a:r>
            <a:r>
              <a:rPr lang="en-GB" b="0" dirty="0" smtClean="0"/>
              <a:t/>
            </a:r>
            <a:br>
              <a:rPr lang="en-GB" b="0" dirty="0" smtClean="0"/>
            </a:br>
            <a:endParaRPr lang="en-GB" sz="1400" dirty="0"/>
          </a:p>
        </p:txBody>
      </p:sp>
      <p:sp>
        <p:nvSpPr>
          <p:cNvPr id="7" name="Title 1"/>
          <p:cNvSpPr txBox="1">
            <a:spLocks/>
          </p:cNvSpPr>
          <p:nvPr/>
        </p:nvSpPr>
        <p:spPr>
          <a:xfrm>
            <a:off x="499148" y="3947706"/>
            <a:ext cx="11232000" cy="1728192"/>
          </a:xfrm>
          <a:prstGeom prst="rect">
            <a:avLst/>
          </a:prstGeom>
        </p:spPr>
        <p:txBody>
          <a:bodyPr vert="horz" lIns="0" tIns="0" rIns="0" bIns="0" rtlCol="0" anchor="t" anchorCtr="0">
            <a:noAutofit/>
          </a:bodyPr>
          <a:lstStyle>
            <a:lvl1pPr algn="l" defTabSz="912114" rtl="0" eaLnBrk="1" latinLnBrk="0" hangingPunct="1">
              <a:spcBef>
                <a:spcPct val="0"/>
              </a:spcBef>
              <a:buNone/>
              <a:defRPr sz="2400" b="1" kern="1200">
                <a:solidFill>
                  <a:schemeClr val="accent1"/>
                </a:solidFill>
                <a:latin typeface="+mj-lt"/>
                <a:ea typeface="+mj-ea"/>
                <a:cs typeface="+mj-cs"/>
              </a:defRPr>
            </a:lvl1pPr>
          </a:lstStyle>
          <a:p>
            <a:pPr marL="342900" indent="-342900">
              <a:buAutoNum type="arabicParenR"/>
            </a:pPr>
            <a:r>
              <a:rPr lang="en-GB" sz="1600" b="0" dirty="0" smtClean="0"/>
              <a:t>You complete the self-reflection template and send to your manager </a:t>
            </a:r>
          </a:p>
          <a:p>
            <a:pPr marL="342900" indent="-342900">
              <a:buAutoNum type="arabicParenR"/>
            </a:pPr>
            <a:r>
              <a:rPr lang="en-GB" sz="1600" b="0" dirty="0" smtClean="0"/>
              <a:t>Template can be saved/managed locally</a:t>
            </a:r>
            <a:br>
              <a:rPr lang="en-GB" sz="1600" b="0" dirty="0" smtClean="0"/>
            </a:br>
            <a:r>
              <a:rPr lang="en-GB" sz="1600" b="0" dirty="0" smtClean="0"/>
              <a:t/>
            </a:r>
            <a:br>
              <a:rPr lang="en-GB" sz="1600" b="0" dirty="0" smtClean="0"/>
            </a:br>
            <a:r>
              <a:rPr lang="en-GB" sz="1600" b="0" dirty="0" smtClean="0"/>
              <a:t/>
            </a:r>
            <a:br>
              <a:rPr lang="en-GB" sz="1600" b="0" dirty="0" smtClean="0"/>
            </a:br>
            <a:r>
              <a:rPr lang="en-GB" sz="1600" b="0" dirty="0" smtClean="0"/>
              <a:t/>
            </a:r>
            <a:br>
              <a:rPr lang="en-GB" sz="1600" b="0" dirty="0" smtClean="0"/>
            </a:br>
            <a:r>
              <a:rPr lang="en-GB" dirty="0" smtClean="0"/>
              <a:t/>
            </a:r>
            <a:br>
              <a:rPr lang="en-GB" dirty="0" smtClean="0"/>
            </a:br>
            <a:r>
              <a:rPr lang="en-GB" dirty="0" smtClean="0"/>
              <a:t/>
            </a:r>
            <a:br>
              <a:rPr lang="en-GB" dirty="0" smtClean="0"/>
            </a:br>
            <a:r>
              <a:rPr lang="en-GB" dirty="0" smtClean="0"/>
              <a:t/>
            </a:r>
            <a:br>
              <a:rPr lang="en-GB" dirty="0" smtClean="0"/>
            </a:br>
            <a:r>
              <a:rPr lang="en-GB" dirty="0" smtClean="0"/>
              <a:t/>
            </a:r>
            <a:br>
              <a:rPr lang="en-GB" dirty="0" smtClean="0"/>
            </a:br>
            <a:r>
              <a:rPr lang="en-GB" dirty="0" smtClean="0"/>
              <a:t/>
            </a:r>
            <a:br>
              <a:rPr lang="en-GB" dirty="0" smtClean="0"/>
            </a:br>
            <a:r>
              <a:rPr lang="en-GB" dirty="0" smtClean="0"/>
              <a:t/>
            </a:r>
            <a:br>
              <a:rPr lang="en-GB" dirty="0" smtClean="0"/>
            </a:br>
            <a:endParaRPr lang="en-GB" dirty="0"/>
          </a:p>
        </p:txBody>
      </p:sp>
    </p:spTree>
    <p:extLst>
      <p:ext uri="{BB962C8B-B14F-4D97-AF65-F5344CB8AC3E}">
        <p14:creationId xmlns:p14="http://schemas.microsoft.com/office/powerpoint/2010/main" val="23236662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62" name="Straight Connector 161"/>
          <p:cNvCxnSpPr/>
          <p:nvPr/>
        </p:nvCxnSpPr>
        <p:spPr>
          <a:xfrm>
            <a:off x="6028038" y="1606898"/>
            <a:ext cx="0" cy="1800000"/>
          </a:xfrm>
          <a:prstGeom prst="line">
            <a:avLst/>
          </a:prstGeom>
          <a:ln w="28575">
            <a:solidFill>
              <a:schemeClr val="accent3"/>
            </a:solidFill>
            <a:prstDash val="solid"/>
          </a:ln>
        </p:spPr>
        <p:style>
          <a:lnRef idx="1">
            <a:schemeClr val="accent1"/>
          </a:lnRef>
          <a:fillRef idx="0">
            <a:schemeClr val="accent1"/>
          </a:fillRef>
          <a:effectRef idx="0">
            <a:schemeClr val="accent1"/>
          </a:effectRef>
          <a:fontRef idx="minor">
            <a:schemeClr val="tx1"/>
          </a:fontRef>
        </p:style>
      </p:cxnSp>
      <p:sp>
        <p:nvSpPr>
          <p:cNvPr id="183" name="Rounded Rectangle 182"/>
          <p:cNvSpPr/>
          <p:nvPr/>
        </p:nvSpPr>
        <p:spPr>
          <a:xfrm>
            <a:off x="1010682" y="6109966"/>
            <a:ext cx="9293548" cy="394621"/>
          </a:xfrm>
          <a:prstGeom prst="roundRect">
            <a:avLst>
              <a:gd name="adj" fmla="val 13862"/>
            </a:avLst>
          </a:prstGeom>
          <a:solidFill>
            <a:schemeClr val="bg1"/>
          </a:solidFill>
          <a:ln w="1270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89" dirty="0"/>
          </a:p>
        </p:txBody>
      </p:sp>
      <p:sp>
        <p:nvSpPr>
          <p:cNvPr id="2" name="Title 1"/>
          <p:cNvSpPr>
            <a:spLocks noGrp="1"/>
          </p:cNvSpPr>
          <p:nvPr>
            <p:ph type="title"/>
          </p:nvPr>
        </p:nvSpPr>
        <p:spPr/>
        <p:txBody>
          <a:bodyPr/>
          <a:lstStyle/>
          <a:p>
            <a:r>
              <a:rPr lang="en-GB" dirty="0" smtClean="0"/>
              <a:t>Key </a:t>
            </a:r>
            <a:r>
              <a:rPr lang="en-GB" dirty="0"/>
              <a:t>dates – </a:t>
            </a:r>
            <a:r>
              <a:rPr lang="en-GB" dirty="0" smtClean="0"/>
              <a:t>year-end and setting up 18/19 for success</a:t>
            </a:r>
            <a:endParaRPr lang="en-GB" dirty="0"/>
          </a:p>
        </p:txBody>
      </p:sp>
      <p:sp>
        <p:nvSpPr>
          <p:cNvPr id="4" name="Slide Number Placeholder 3"/>
          <p:cNvSpPr>
            <a:spLocks noGrp="1"/>
          </p:cNvSpPr>
          <p:nvPr>
            <p:ph type="sldNum" sz="quarter" idx="12"/>
          </p:nvPr>
        </p:nvSpPr>
        <p:spPr>
          <a:xfrm>
            <a:off x="540096" y="6231193"/>
            <a:ext cx="357686" cy="285420"/>
          </a:xfrm>
        </p:spPr>
        <p:txBody>
          <a:bodyPr/>
          <a:lstStyle/>
          <a:p>
            <a:fld id="{0B868178-02AE-42FC-958D-6B8F13B60175}" type="slidenum">
              <a:rPr lang="en-GB" smtClean="0"/>
              <a:pPr/>
              <a:t>6</a:t>
            </a:fld>
            <a:endParaRPr lang="en-GB" dirty="0"/>
          </a:p>
        </p:txBody>
      </p:sp>
      <p:cxnSp>
        <p:nvCxnSpPr>
          <p:cNvPr id="7" name="Straight Connector 6">
            <a:extLst>
              <a:ext uri="{FF2B5EF4-FFF2-40B4-BE49-F238E27FC236}">
                <a16:creationId xmlns:a16="http://schemas.microsoft.com/office/drawing/2014/main" xmlns="" id="{502AB09E-C0DC-486B-9EE0-510FA683AE6F}"/>
              </a:ext>
            </a:extLst>
          </p:cNvPr>
          <p:cNvCxnSpPr>
            <a:cxnSpLocks/>
          </p:cNvCxnSpPr>
          <p:nvPr/>
        </p:nvCxnSpPr>
        <p:spPr>
          <a:xfrm flipV="1">
            <a:off x="752577" y="3550633"/>
            <a:ext cx="11011205" cy="1054"/>
          </a:xfrm>
          <a:prstGeom prst="line">
            <a:avLst/>
          </a:prstGeom>
          <a:ln w="28575">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xmlns="" id="{747CA7C5-3A00-4D58-BCC6-16BBB0B06919}"/>
              </a:ext>
            </a:extLst>
          </p:cNvPr>
          <p:cNvSpPr/>
          <p:nvPr/>
        </p:nvSpPr>
        <p:spPr>
          <a:xfrm>
            <a:off x="685755" y="3697283"/>
            <a:ext cx="789273" cy="448239"/>
          </a:xfrm>
          <a:prstGeom prst="rect">
            <a:avLst/>
          </a:prstGeom>
        </p:spPr>
        <p:txBody>
          <a:bodyPr wrap="none" lIns="120818" tIns="60408" rIns="120818" bIns="60408">
            <a:spAutoFit/>
          </a:bodyPr>
          <a:lstStyle/>
          <a:p>
            <a:pPr algn="ctr"/>
            <a:r>
              <a:rPr lang="en-US" sz="1590" baseline="3000" dirty="0" smtClean="0">
                <a:solidFill>
                  <a:srgbClr val="7030A0"/>
                </a:solidFill>
                <a:latin typeface="+mj-lt"/>
                <a:cs typeface="Arial" pitchFamily="34" charset="0"/>
              </a:rPr>
              <a:t>1 Feb</a:t>
            </a:r>
          </a:p>
          <a:p>
            <a:pPr algn="ctr"/>
            <a:r>
              <a:rPr lang="en-US" sz="1590" baseline="3000" dirty="0">
                <a:solidFill>
                  <a:srgbClr val="7030A0"/>
                </a:solidFill>
                <a:latin typeface="+mj-lt"/>
                <a:cs typeface="Arial" pitchFamily="34" charset="0"/>
              </a:rPr>
              <a:t>t</a:t>
            </a:r>
            <a:r>
              <a:rPr lang="en-US" sz="1590" baseline="3000" dirty="0" smtClean="0">
                <a:solidFill>
                  <a:srgbClr val="7030A0"/>
                </a:solidFill>
                <a:latin typeface="+mj-lt"/>
                <a:cs typeface="Arial" pitchFamily="34" charset="0"/>
              </a:rPr>
              <a:t>o 27 Mar</a:t>
            </a:r>
            <a:endParaRPr lang="en-US" sz="1590" baseline="3000" dirty="0">
              <a:solidFill>
                <a:srgbClr val="7030A0"/>
              </a:solidFill>
              <a:latin typeface="+mj-lt"/>
              <a:cs typeface="Arial" pitchFamily="34" charset="0"/>
            </a:endParaRPr>
          </a:p>
        </p:txBody>
      </p:sp>
      <p:sp>
        <p:nvSpPr>
          <p:cNvPr id="9" name="Isosceles Triangle 8">
            <a:extLst>
              <a:ext uri="{FF2B5EF4-FFF2-40B4-BE49-F238E27FC236}">
                <a16:creationId xmlns:a16="http://schemas.microsoft.com/office/drawing/2014/main" xmlns="" id="{8DD1FE84-C8D3-4791-95ED-F2E20B7459D8}"/>
              </a:ext>
            </a:extLst>
          </p:cNvPr>
          <p:cNvSpPr/>
          <p:nvPr/>
        </p:nvSpPr>
        <p:spPr>
          <a:xfrm rot="5400000">
            <a:off x="11568376" y="3449942"/>
            <a:ext cx="302070" cy="201380"/>
          </a:xfrm>
          <a:prstGeom prst="triangle">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0818" tIns="60408" rIns="120818" bIns="60408" rtlCol="0" anchor="ctr"/>
          <a:lstStyle/>
          <a:p>
            <a:pPr algn="ctr"/>
            <a:endParaRPr lang="en-US" sz="1043" dirty="0"/>
          </a:p>
        </p:txBody>
      </p:sp>
      <p:grpSp>
        <p:nvGrpSpPr>
          <p:cNvPr id="14" name="Group 13"/>
          <p:cNvGrpSpPr/>
          <p:nvPr/>
        </p:nvGrpSpPr>
        <p:grpSpPr>
          <a:xfrm>
            <a:off x="946564" y="3390904"/>
            <a:ext cx="296148" cy="296148"/>
            <a:chOff x="1164136" y="3198283"/>
            <a:chExt cx="298064" cy="298064"/>
          </a:xfrm>
        </p:grpSpPr>
        <p:sp>
          <p:nvSpPr>
            <p:cNvPr id="10" name="Oval 9">
              <a:extLst>
                <a:ext uri="{FF2B5EF4-FFF2-40B4-BE49-F238E27FC236}">
                  <a16:creationId xmlns:a16="http://schemas.microsoft.com/office/drawing/2014/main" xmlns="" id="{0C160CA0-B642-45F3-AA88-17DFE32AAFBC}"/>
                </a:ext>
              </a:extLst>
            </p:cNvPr>
            <p:cNvSpPr/>
            <p:nvPr/>
          </p:nvSpPr>
          <p:spPr>
            <a:xfrm>
              <a:off x="1164136" y="3198283"/>
              <a:ext cx="298064" cy="298064"/>
            </a:xfrm>
            <a:prstGeom prst="ellipse">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lIns="120818" tIns="60408" rIns="120818" bIns="60408" rtlCol="0" anchor="ctr"/>
            <a:lstStyle/>
            <a:p>
              <a:pPr algn="ctr"/>
              <a:endParaRPr lang="en-US" sz="994" dirty="0"/>
            </a:p>
          </p:txBody>
        </p:sp>
        <p:sp>
          <p:nvSpPr>
            <p:cNvPr id="11" name="Oval 10">
              <a:extLst>
                <a:ext uri="{FF2B5EF4-FFF2-40B4-BE49-F238E27FC236}">
                  <a16:creationId xmlns:a16="http://schemas.microsoft.com/office/drawing/2014/main" xmlns="" id="{5F88F80C-7478-490C-AFE4-A5956CE46BA6}"/>
                </a:ext>
              </a:extLst>
            </p:cNvPr>
            <p:cNvSpPr/>
            <p:nvPr/>
          </p:nvSpPr>
          <p:spPr>
            <a:xfrm>
              <a:off x="1262493" y="3296639"/>
              <a:ext cx="101341" cy="10134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20818" tIns="60408" rIns="120818" bIns="60408" rtlCol="0" anchor="ctr"/>
            <a:lstStyle/>
            <a:p>
              <a:pPr algn="ctr"/>
              <a:endParaRPr lang="en-US" sz="994" dirty="0"/>
            </a:p>
          </p:txBody>
        </p:sp>
      </p:grpSp>
      <p:sp>
        <p:nvSpPr>
          <p:cNvPr id="28" name="Rectangle 27">
            <a:extLst>
              <a:ext uri="{FF2B5EF4-FFF2-40B4-BE49-F238E27FC236}">
                <a16:creationId xmlns:a16="http://schemas.microsoft.com/office/drawing/2014/main" xmlns="" id="{45D58E45-1156-4DCB-A3E7-ABBAA9096000}"/>
              </a:ext>
            </a:extLst>
          </p:cNvPr>
          <p:cNvSpPr/>
          <p:nvPr/>
        </p:nvSpPr>
        <p:spPr>
          <a:xfrm>
            <a:off x="1527511" y="3697283"/>
            <a:ext cx="789273" cy="448239"/>
          </a:xfrm>
          <a:prstGeom prst="rect">
            <a:avLst/>
          </a:prstGeom>
        </p:spPr>
        <p:txBody>
          <a:bodyPr wrap="none" lIns="120818" tIns="60408" rIns="120818" bIns="60408">
            <a:spAutoFit/>
          </a:bodyPr>
          <a:lstStyle/>
          <a:p>
            <a:pPr algn="ctr"/>
            <a:r>
              <a:rPr lang="en-US" sz="1590" baseline="3000" dirty="0">
                <a:solidFill>
                  <a:schemeClr val="accent1"/>
                </a:solidFill>
                <a:latin typeface="+mj-lt"/>
                <a:cs typeface="Arial" pitchFamily="34" charset="0"/>
              </a:rPr>
              <a:t>12 </a:t>
            </a:r>
            <a:r>
              <a:rPr lang="en-US" sz="1590" baseline="3000" dirty="0" smtClean="0">
                <a:solidFill>
                  <a:schemeClr val="accent1"/>
                </a:solidFill>
                <a:latin typeface="+mj-lt"/>
                <a:cs typeface="Arial" pitchFamily="34" charset="0"/>
              </a:rPr>
              <a:t>Feb</a:t>
            </a:r>
          </a:p>
          <a:p>
            <a:pPr algn="ctr"/>
            <a:r>
              <a:rPr lang="en-US" sz="1590" baseline="3000" dirty="0" smtClean="0">
                <a:solidFill>
                  <a:schemeClr val="accent1"/>
                </a:solidFill>
                <a:latin typeface="+mj-lt"/>
                <a:cs typeface="Arial" pitchFamily="34" charset="0"/>
              </a:rPr>
              <a:t>to </a:t>
            </a:r>
            <a:r>
              <a:rPr lang="en-US" sz="1590" baseline="3000" dirty="0">
                <a:solidFill>
                  <a:schemeClr val="accent1"/>
                </a:solidFill>
                <a:latin typeface="+mj-lt"/>
                <a:cs typeface="Arial" pitchFamily="34" charset="0"/>
              </a:rPr>
              <a:t>27 </a:t>
            </a:r>
            <a:r>
              <a:rPr lang="en-US" sz="1590" baseline="3000" dirty="0" smtClean="0">
                <a:solidFill>
                  <a:schemeClr val="accent1"/>
                </a:solidFill>
                <a:latin typeface="+mj-lt"/>
                <a:cs typeface="Arial" pitchFamily="34" charset="0"/>
              </a:rPr>
              <a:t>Mar</a:t>
            </a:r>
            <a:endParaRPr lang="en-US" sz="1590" baseline="3000" dirty="0">
              <a:solidFill>
                <a:schemeClr val="accent1"/>
              </a:solidFill>
              <a:latin typeface="+mj-lt"/>
              <a:cs typeface="Arial" pitchFamily="34" charset="0"/>
            </a:endParaRPr>
          </a:p>
        </p:txBody>
      </p:sp>
      <p:sp>
        <p:nvSpPr>
          <p:cNvPr id="33" name="Rounded Rectangle 10">
            <a:extLst>
              <a:ext uri="{FF2B5EF4-FFF2-40B4-BE49-F238E27FC236}">
                <a16:creationId xmlns:a16="http://schemas.microsoft.com/office/drawing/2014/main" xmlns="" id="{79D1FAD4-64E7-4012-B7A3-0E5F5E8347CC}"/>
              </a:ext>
            </a:extLst>
          </p:cNvPr>
          <p:cNvSpPr/>
          <p:nvPr/>
        </p:nvSpPr>
        <p:spPr>
          <a:xfrm>
            <a:off x="1088295" y="1606898"/>
            <a:ext cx="3091012" cy="432000"/>
          </a:xfrm>
          <a:prstGeom prst="rect">
            <a:avLst/>
          </a:prstGeom>
          <a:solidFill>
            <a:schemeClr val="bg1"/>
          </a:solidFill>
          <a:ln>
            <a:solidFill>
              <a:srgbClr val="7030A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92" dirty="0">
                <a:solidFill>
                  <a:srgbClr val="7030A0"/>
                </a:solidFill>
                <a:latin typeface="+mj-lt"/>
              </a:rPr>
              <a:t>Prepare for people reviews</a:t>
            </a:r>
          </a:p>
        </p:txBody>
      </p:sp>
      <p:sp>
        <p:nvSpPr>
          <p:cNvPr id="43" name="Rectangle 42">
            <a:extLst>
              <a:ext uri="{FF2B5EF4-FFF2-40B4-BE49-F238E27FC236}">
                <a16:creationId xmlns:a16="http://schemas.microsoft.com/office/drawing/2014/main" xmlns="" id="{971469F3-0AF4-4ADD-9305-54EC7F02806F}"/>
              </a:ext>
            </a:extLst>
          </p:cNvPr>
          <p:cNvSpPr/>
          <p:nvPr/>
        </p:nvSpPr>
        <p:spPr>
          <a:xfrm>
            <a:off x="3599532" y="3697283"/>
            <a:ext cx="642127" cy="285085"/>
          </a:xfrm>
          <a:prstGeom prst="rect">
            <a:avLst/>
          </a:prstGeom>
        </p:spPr>
        <p:txBody>
          <a:bodyPr wrap="none" lIns="120818" tIns="60408" rIns="120818" bIns="60408">
            <a:spAutoFit/>
          </a:bodyPr>
          <a:lstStyle/>
          <a:p>
            <a:pPr algn="ctr"/>
            <a:r>
              <a:rPr lang="en-US" sz="1590" baseline="3000" dirty="0">
                <a:solidFill>
                  <a:schemeClr val="accent1"/>
                </a:solidFill>
                <a:latin typeface="+mj-lt"/>
                <a:cs typeface="Arial" pitchFamily="34" charset="0"/>
              </a:rPr>
              <a:t>27 Mar</a:t>
            </a:r>
          </a:p>
        </p:txBody>
      </p:sp>
      <p:sp>
        <p:nvSpPr>
          <p:cNvPr id="53" name="Rounded Rectangle 10">
            <a:extLst>
              <a:ext uri="{FF2B5EF4-FFF2-40B4-BE49-F238E27FC236}">
                <a16:creationId xmlns:a16="http://schemas.microsoft.com/office/drawing/2014/main" xmlns="" id="{E028F40C-1214-4C7A-BB2A-8304B7555948}"/>
              </a:ext>
            </a:extLst>
          </p:cNvPr>
          <p:cNvSpPr/>
          <p:nvPr/>
        </p:nvSpPr>
        <p:spPr>
          <a:xfrm>
            <a:off x="2400797" y="4696836"/>
            <a:ext cx="1430745" cy="654478"/>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92" dirty="0" smtClean="0">
                <a:latin typeface="+mj-lt"/>
              </a:rPr>
              <a:t>*Input </a:t>
            </a:r>
            <a:r>
              <a:rPr lang="en-US" sz="1192" dirty="0">
                <a:latin typeface="+mj-lt"/>
              </a:rPr>
              <a:t>rating</a:t>
            </a:r>
          </a:p>
          <a:p>
            <a:pPr algn="ctr"/>
            <a:r>
              <a:rPr lang="en-US" sz="1192" dirty="0">
                <a:latin typeface="+mj-lt"/>
              </a:rPr>
              <a:t>deadline</a:t>
            </a:r>
          </a:p>
        </p:txBody>
      </p:sp>
      <p:sp>
        <p:nvSpPr>
          <p:cNvPr id="59" name="Rectangle 58">
            <a:extLst>
              <a:ext uri="{FF2B5EF4-FFF2-40B4-BE49-F238E27FC236}">
                <a16:creationId xmlns:a16="http://schemas.microsoft.com/office/drawing/2014/main" xmlns="" id="{85B872CF-129A-4B1B-897C-9BF4A7DBC0AC}"/>
              </a:ext>
            </a:extLst>
          </p:cNvPr>
          <p:cNvSpPr/>
          <p:nvPr/>
        </p:nvSpPr>
        <p:spPr>
          <a:xfrm>
            <a:off x="4200997" y="3697283"/>
            <a:ext cx="474828" cy="448239"/>
          </a:xfrm>
          <a:prstGeom prst="rect">
            <a:avLst/>
          </a:prstGeom>
        </p:spPr>
        <p:txBody>
          <a:bodyPr wrap="none" lIns="120818" tIns="60408" rIns="120818" bIns="60408">
            <a:spAutoFit/>
          </a:bodyPr>
          <a:lstStyle/>
          <a:p>
            <a:pPr algn="ctr"/>
            <a:r>
              <a:rPr lang="en-US" sz="1590" baseline="3000" dirty="0" smtClean="0">
                <a:solidFill>
                  <a:schemeClr val="accent2"/>
                </a:solidFill>
                <a:latin typeface="+mj-lt"/>
                <a:cs typeface="Arial" pitchFamily="34" charset="0"/>
              </a:rPr>
              <a:t>End</a:t>
            </a:r>
          </a:p>
          <a:p>
            <a:pPr algn="ctr"/>
            <a:r>
              <a:rPr lang="en-US" sz="1590" baseline="3000" dirty="0" smtClean="0">
                <a:solidFill>
                  <a:schemeClr val="accent2"/>
                </a:solidFill>
                <a:latin typeface="+mj-lt"/>
                <a:cs typeface="Arial" pitchFamily="34" charset="0"/>
              </a:rPr>
              <a:t>Mar</a:t>
            </a:r>
            <a:endParaRPr lang="en-US" sz="1590" baseline="3000" dirty="0">
              <a:solidFill>
                <a:schemeClr val="accent2"/>
              </a:solidFill>
              <a:latin typeface="+mj-lt"/>
              <a:cs typeface="Arial" pitchFamily="34" charset="0"/>
            </a:endParaRPr>
          </a:p>
        </p:txBody>
      </p:sp>
      <p:sp>
        <p:nvSpPr>
          <p:cNvPr id="69" name="Rounded Rectangle 10">
            <a:extLst>
              <a:ext uri="{FF2B5EF4-FFF2-40B4-BE49-F238E27FC236}">
                <a16:creationId xmlns:a16="http://schemas.microsoft.com/office/drawing/2014/main" xmlns="" id="{30F5BDC1-82F2-4488-A65E-ADBA9C781194}"/>
              </a:ext>
            </a:extLst>
          </p:cNvPr>
          <p:cNvSpPr/>
          <p:nvPr/>
        </p:nvSpPr>
        <p:spPr>
          <a:xfrm>
            <a:off x="3887564" y="4695878"/>
            <a:ext cx="1430745" cy="65447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92" dirty="0">
                <a:latin typeface="+mj-lt"/>
              </a:rPr>
              <a:t>BT plan delivered</a:t>
            </a:r>
          </a:p>
        </p:txBody>
      </p:sp>
      <p:grpSp>
        <p:nvGrpSpPr>
          <p:cNvPr id="72" name="Group 71">
            <a:extLst>
              <a:ext uri="{FF2B5EF4-FFF2-40B4-BE49-F238E27FC236}">
                <a16:creationId xmlns:a16="http://schemas.microsoft.com/office/drawing/2014/main" xmlns="" id="{FC82DE6D-FA65-4579-A332-6E304CB1B86E}"/>
              </a:ext>
            </a:extLst>
          </p:cNvPr>
          <p:cNvGrpSpPr/>
          <p:nvPr/>
        </p:nvGrpSpPr>
        <p:grpSpPr>
          <a:xfrm>
            <a:off x="7363736" y="3390904"/>
            <a:ext cx="296148" cy="296148"/>
            <a:chOff x="1562438" y="4419938"/>
            <a:chExt cx="298064" cy="298064"/>
          </a:xfrm>
        </p:grpSpPr>
        <p:sp>
          <p:nvSpPr>
            <p:cNvPr id="73" name="Oval 72">
              <a:extLst>
                <a:ext uri="{FF2B5EF4-FFF2-40B4-BE49-F238E27FC236}">
                  <a16:creationId xmlns:a16="http://schemas.microsoft.com/office/drawing/2014/main" xmlns="" id="{56B86B28-61E6-42D1-8617-38D6B8D6D9E0}"/>
                </a:ext>
              </a:extLst>
            </p:cNvPr>
            <p:cNvSpPr/>
            <p:nvPr/>
          </p:nvSpPr>
          <p:spPr>
            <a:xfrm>
              <a:off x="1562438" y="4419938"/>
              <a:ext cx="298064" cy="298064"/>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120818" tIns="60408" rIns="120818" bIns="60408" rtlCol="0" anchor="ctr"/>
            <a:lstStyle/>
            <a:p>
              <a:pPr algn="ctr"/>
              <a:endParaRPr lang="en-US" sz="994" dirty="0"/>
            </a:p>
          </p:txBody>
        </p:sp>
        <p:sp>
          <p:nvSpPr>
            <p:cNvPr id="74" name="Oval 73">
              <a:extLst>
                <a:ext uri="{FF2B5EF4-FFF2-40B4-BE49-F238E27FC236}">
                  <a16:creationId xmlns:a16="http://schemas.microsoft.com/office/drawing/2014/main" xmlns="" id="{160CBF6C-6395-4F55-9889-4F20980A93EC}"/>
                </a:ext>
              </a:extLst>
            </p:cNvPr>
            <p:cNvSpPr/>
            <p:nvPr/>
          </p:nvSpPr>
          <p:spPr>
            <a:xfrm>
              <a:off x="1660795" y="4518294"/>
              <a:ext cx="101341" cy="10134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20818" tIns="60408" rIns="120818" bIns="60408" rtlCol="0" anchor="ctr"/>
            <a:lstStyle/>
            <a:p>
              <a:pPr algn="ctr"/>
              <a:endParaRPr lang="en-US" sz="994" dirty="0"/>
            </a:p>
          </p:txBody>
        </p:sp>
      </p:grpSp>
      <p:sp>
        <p:nvSpPr>
          <p:cNvPr id="83" name="Rectangle 82">
            <a:extLst>
              <a:ext uri="{FF2B5EF4-FFF2-40B4-BE49-F238E27FC236}">
                <a16:creationId xmlns:a16="http://schemas.microsoft.com/office/drawing/2014/main" xmlns="" id="{9E6AE43F-A3FE-444D-83F0-7DE9546584BA}"/>
              </a:ext>
            </a:extLst>
          </p:cNvPr>
          <p:cNvSpPr/>
          <p:nvPr/>
        </p:nvSpPr>
        <p:spPr>
          <a:xfrm>
            <a:off x="8214865" y="3697580"/>
            <a:ext cx="497235" cy="285089"/>
          </a:xfrm>
          <a:prstGeom prst="rect">
            <a:avLst/>
          </a:prstGeom>
        </p:spPr>
        <p:txBody>
          <a:bodyPr wrap="none" lIns="120818" tIns="60408" rIns="120818" bIns="60408">
            <a:spAutoFit/>
          </a:bodyPr>
          <a:lstStyle/>
          <a:p>
            <a:pPr algn="ctr"/>
            <a:r>
              <a:rPr lang="en-US" sz="1590" baseline="3000" dirty="0">
                <a:solidFill>
                  <a:schemeClr val="accent3"/>
                </a:solidFill>
                <a:latin typeface="+mj-lt"/>
                <a:cs typeface="Arial" pitchFamily="34" charset="0"/>
              </a:rPr>
              <a:t>June</a:t>
            </a:r>
          </a:p>
        </p:txBody>
      </p:sp>
      <p:grpSp>
        <p:nvGrpSpPr>
          <p:cNvPr id="15" name="Group 14"/>
          <p:cNvGrpSpPr/>
          <p:nvPr/>
        </p:nvGrpSpPr>
        <p:grpSpPr>
          <a:xfrm>
            <a:off x="4895676" y="3390904"/>
            <a:ext cx="296148" cy="296148"/>
            <a:chOff x="4337696" y="3207640"/>
            <a:chExt cx="298064" cy="298064"/>
          </a:xfrm>
        </p:grpSpPr>
        <p:sp>
          <p:nvSpPr>
            <p:cNvPr id="97" name="Oval 96">
              <a:extLst>
                <a:ext uri="{FF2B5EF4-FFF2-40B4-BE49-F238E27FC236}">
                  <a16:creationId xmlns:a16="http://schemas.microsoft.com/office/drawing/2014/main" xmlns="" id="{CE49A524-02A6-49F9-A662-CBD275355980}"/>
                </a:ext>
              </a:extLst>
            </p:cNvPr>
            <p:cNvSpPr/>
            <p:nvPr/>
          </p:nvSpPr>
          <p:spPr>
            <a:xfrm>
              <a:off x="4337696" y="3207640"/>
              <a:ext cx="298064" cy="298064"/>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lIns="120818" tIns="60408" rIns="120818" bIns="60408" rtlCol="0" anchor="ctr"/>
            <a:lstStyle/>
            <a:p>
              <a:pPr algn="ctr"/>
              <a:endParaRPr lang="en-US" sz="994" dirty="0"/>
            </a:p>
          </p:txBody>
        </p:sp>
        <p:sp>
          <p:nvSpPr>
            <p:cNvPr id="98" name="Oval 97">
              <a:extLst>
                <a:ext uri="{FF2B5EF4-FFF2-40B4-BE49-F238E27FC236}">
                  <a16:creationId xmlns:a16="http://schemas.microsoft.com/office/drawing/2014/main" xmlns="" id="{3B7D5648-81DB-421F-BE64-1FDE150A2F42}"/>
                </a:ext>
              </a:extLst>
            </p:cNvPr>
            <p:cNvSpPr/>
            <p:nvPr/>
          </p:nvSpPr>
          <p:spPr>
            <a:xfrm>
              <a:off x="4436053" y="3305996"/>
              <a:ext cx="101341" cy="10134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20818" tIns="60408" rIns="120818" bIns="60408" rtlCol="0" anchor="ctr"/>
            <a:lstStyle/>
            <a:p>
              <a:pPr algn="ctr"/>
              <a:endParaRPr lang="en-US" sz="994" dirty="0"/>
            </a:p>
          </p:txBody>
        </p:sp>
      </p:grpSp>
      <p:sp>
        <p:nvSpPr>
          <p:cNvPr id="99" name="Rectangle 98">
            <a:extLst>
              <a:ext uri="{FF2B5EF4-FFF2-40B4-BE49-F238E27FC236}">
                <a16:creationId xmlns:a16="http://schemas.microsoft.com/office/drawing/2014/main" xmlns="" id="{D3B646CE-5F44-467F-A64C-1B2B983A0DD1}"/>
              </a:ext>
            </a:extLst>
          </p:cNvPr>
          <p:cNvSpPr/>
          <p:nvPr/>
        </p:nvSpPr>
        <p:spPr>
          <a:xfrm>
            <a:off x="4988890" y="3697283"/>
            <a:ext cx="757213" cy="448239"/>
          </a:xfrm>
          <a:prstGeom prst="rect">
            <a:avLst/>
          </a:prstGeom>
        </p:spPr>
        <p:txBody>
          <a:bodyPr wrap="none" lIns="120818" tIns="60408" rIns="120818" bIns="60408">
            <a:spAutoFit/>
          </a:bodyPr>
          <a:lstStyle/>
          <a:p>
            <a:r>
              <a:rPr lang="en-US" sz="1590" baseline="3000" dirty="0">
                <a:solidFill>
                  <a:schemeClr val="accent6">
                    <a:lumMod val="50000"/>
                  </a:schemeClr>
                </a:solidFill>
                <a:latin typeface="+mj-lt"/>
                <a:cs typeface="Arial" pitchFamily="34" charset="0"/>
              </a:rPr>
              <a:t>3 </a:t>
            </a:r>
            <a:r>
              <a:rPr lang="en-US" sz="1590" baseline="3000" dirty="0" smtClean="0">
                <a:solidFill>
                  <a:schemeClr val="accent6">
                    <a:lumMod val="50000"/>
                  </a:schemeClr>
                </a:solidFill>
                <a:latin typeface="+mj-lt"/>
                <a:cs typeface="Arial" pitchFamily="34" charset="0"/>
              </a:rPr>
              <a:t>April</a:t>
            </a:r>
          </a:p>
          <a:p>
            <a:r>
              <a:rPr lang="en-US" sz="1590" baseline="3000" dirty="0" smtClean="0">
                <a:solidFill>
                  <a:schemeClr val="accent6">
                    <a:lumMod val="50000"/>
                  </a:schemeClr>
                </a:solidFill>
                <a:latin typeface="+mj-lt"/>
                <a:cs typeface="Arial" pitchFamily="34" charset="0"/>
              </a:rPr>
              <a:t>to </a:t>
            </a:r>
            <a:r>
              <a:rPr lang="en-US" sz="1590" baseline="3000" dirty="0">
                <a:solidFill>
                  <a:schemeClr val="accent6">
                    <a:lumMod val="50000"/>
                  </a:schemeClr>
                </a:solidFill>
                <a:latin typeface="+mj-lt"/>
                <a:cs typeface="Arial" pitchFamily="34" charset="0"/>
              </a:rPr>
              <a:t>30 </a:t>
            </a:r>
            <a:r>
              <a:rPr lang="en-US" sz="1590" baseline="3000" dirty="0" smtClean="0">
                <a:solidFill>
                  <a:schemeClr val="accent6">
                    <a:lumMod val="50000"/>
                  </a:schemeClr>
                </a:solidFill>
                <a:latin typeface="+mj-lt"/>
                <a:cs typeface="Arial" pitchFamily="34" charset="0"/>
              </a:rPr>
              <a:t>Apr</a:t>
            </a:r>
            <a:endParaRPr lang="en-US" sz="1590" baseline="3000" dirty="0">
              <a:solidFill>
                <a:schemeClr val="accent6">
                  <a:lumMod val="50000"/>
                </a:schemeClr>
              </a:solidFill>
              <a:latin typeface="+mj-lt"/>
              <a:cs typeface="Arial" pitchFamily="34" charset="0"/>
            </a:endParaRPr>
          </a:p>
        </p:txBody>
      </p:sp>
      <p:sp>
        <p:nvSpPr>
          <p:cNvPr id="5" name="Rectangle 4"/>
          <p:cNvSpPr/>
          <p:nvPr/>
        </p:nvSpPr>
        <p:spPr>
          <a:xfrm>
            <a:off x="1256089" y="6171548"/>
            <a:ext cx="250380" cy="251870"/>
          </a:xfrm>
          <a:prstGeom prst="rect">
            <a:avLst/>
          </a:prstGeom>
          <a:solidFill>
            <a:srgbClr val="7030A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89" dirty="0"/>
          </a:p>
        </p:txBody>
      </p:sp>
      <p:grpSp>
        <p:nvGrpSpPr>
          <p:cNvPr id="106" name="Group 105"/>
          <p:cNvGrpSpPr/>
          <p:nvPr/>
        </p:nvGrpSpPr>
        <p:grpSpPr>
          <a:xfrm>
            <a:off x="4015410" y="3390904"/>
            <a:ext cx="296148" cy="296148"/>
            <a:chOff x="1164136" y="3198283"/>
            <a:chExt cx="298064" cy="298064"/>
          </a:xfrm>
        </p:grpSpPr>
        <p:sp>
          <p:nvSpPr>
            <p:cNvPr id="107" name="Oval 106">
              <a:extLst>
                <a:ext uri="{FF2B5EF4-FFF2-40B4-BE49-F238E27FC236}">
                  <a16:creationId xmlns:a16="http://schemas.microsoft.com/office/drawing/2014/main" xmlns="" id="{0C160CA0-B642-45F3-AA88-17DFE32AAFBC}"/>
                </a:ext>
              </a:extLst>
            </p:cNvPr>
            <p:cNvSpPr/>
            <p:nvPr/>
          </p:nvSpPr>
          <p:spPr>
            <a:xfrm>
              <a:off x="1164136" y="3198283"/>
              <a:ext cx="298064" cy="298064"/>
            </a:xfrm>
            <a:prstGeom prst="ellipse">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lIns="120818" tIns="60408" rIns="120818" bIns="60408" rtlCol="0" anchor="ctr"/>
            <a:lstStyle/>
            <a:p>
              <a:pPr algn="ctr"/>
              <a:endParaRPr lang="en-US" sz="994" dirty="0"/>
            </a:p>
          </p:txBody>
        </p:sp>
        <p:sp>
          <p:nvSpPr>
            <p:cNvPr id="108" name="Oval 107">
              <a:extLst>
                <a:ext uri="{FF2B5EF4-FFF2-40B4-BE49-F238E27FC236}">
                  <a16:creationId xmlns:a16="http://schemas.microsoft.com/office/drawing/2014/main" xmlns="" id="{5F88F80C-7478-490C-AFE4-A5956CE46BA6}"/>
                </a:ext>
              </a:extLst>
            </p:cNvPr>
            <p:cNvSpPr/>
            <p:nvPr/>
          </p:nvSpPr>
          <p:spPr>
            <a:xfrm>
              <a:off x="1262493" y="3296639"/>
              <a:ext cx="101341" cy="10134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20818" tIns="60408" rIns="120818" bIns="60408" rtlCol="0" anchor="ctr"/>
            <a:lstStyle/>
            <a:p>
              <a:pPr algn="ctr"/>
              <a:endParaRPr lang="en-US" sz="994" dirty="0"/>
            </a:p>
          </p:txBody>
        </p:sp>
      </p:grpSp>
      <p:sp>
        <p:nvSpPr>
          <p:cNvPr id="109" name="Rectangle 108">
            <a:extLst>
              <a:ext uri="{FF2B5EF4-FFF2-40B4-BE49-F238E27FC236}">
                <a16:creationId xmlns:a16="http://schemas.microsoft.com/office/drawing/2014/main" xmlns="" id="{971469F3-0AF4-4ADD-9305-54EC7F02806F}"/>
              </a:ext>
            </a:extLst>
          </p:cNvPr>
          <p:cNvSpPr/>
          <p:nvPr/>
        </p:nvSpPr>
        <p:spPr>
          <a:xfrm>
            <a:off x="2481850" y="3697283"/>
            <a:ext cx="757213" cy="448239"/>
          </a:xfrm>
          <a:prstGeom prst="rect">
            <a:avLst/>
          </a:prstGeom>
        </p:spPr>
        <p:txBody>
          <a:bodyPr wrap="none" lIns="120818" tIns="60408" rIns="120818" bIns="60408">
            <a:spAutoFit/>
          </a:bodyPr>
          <a:lstStyle/>
          <a:p>
            <a:pPr algn="ctr"/>
            <a:r>
              <a:rPr lang="en-US" sz="1590" baseline="3000" dirty="0">
                <a:solidFill>
                  <a:srgbClr val="7030A0"/>
                </a:solidFill>
                <a:latin typeface="+mj-lt"/>
                <a:cs typeface="Arial" pitchFamily="34" charset="0"/>
              </a:rPr>
              <a:t>1 </a:t>
            </a:r>
            <a:r>
              <a:rPr lang="en-US" sz="1590" baseline="3000" dirty="0" smtClean="0">
                <a:solidFill>
                  <a:srgbClr val="7030A0"/>
                </a:solidFill>
                <a:latin typeface="+mj-lt"/>
                <a:cs typeface="Arial" pitchFamily="34" charset="0"/>
              </a:rPr>
              <a:t>Mar</a:t>
            </a:r>
          </a:p>
          <a:p>
            <a:pPr algn="ctr"/>
            <a:r>
              <a:rPr lang="en-US" sz="1590" baseline="3000" dirty="0" smtClean="0">
                <a:solidFill>
                  <a:schemeClr val="accent1"/>
                </a:solidFill>
                <a:latin typeface="+mj-lt"/>
                <a:cs typeface="Arial" pitchFamily="34" charset="0"/>
              </a:rPr>
              <a:t>to </a:t>
            </a:r>
            <a:r>
              <a:rPr lang="en-US" sz="1590" baseline="3000" dirty="0">
                <a:solidFill>
                  <a:schemeClr val="accent1"/>
                </a:solidFill>
                <a:latin typeface="+mj-lt"/>
                <a:cs typeface="Arial" pitchFamily="34" charset="0"/>
              </a:rPr>
              <a:t>30 </a:t>
            </a:r>
            <a:r>
              <a:rPr lang="en-US" sz="1590" baseline="3000" dirty="0" smtClean="0">
                <a:solidFill>
                  <a:schemeClr val="accent1"/>
                </a:solidFill>
                <a:latin typeface="+mj-lt"/>
                <a:cs typeface="Arial" pitchFamily="34" charset="0"/>
              </a:rPr>
              <a:t>Apr</a:t>
            </a:r>
            <a:endParaRPr lang="en-US" sz="1590" baseline="3000" dirty="0">
              <a:solidFill>
                <a:schemeClr val="accent1"/>
              </a:solidFill>
              <a:latin typeface="+mj-lt"/>
              <a:cs typeface="Arial" pitchFamily="34" charset="0"/>
            </a:endParaRPr>
          </a:p>
        </p:txBody>
      </p:sp>
      <p:grpSp>
        <p:nvGrpSpPr>
          <p:cNvPr id="17" name="Group 16"/>
          <p:cNvGrpSpPr/>
          <p:nvPr/>
        </p:nvGrpSpPr>
        <p:grpSpPr>
          <a:xfrm>
            <a:off x="1790799" y="3390904"/>
            <a:ext cx="296148" cy="296148"/>
            <a:chOff x="1991789" y="3198283"/>
            <a:chExt cx="298064" cy="298064"/>
          </a:xfrm>
        </p:grpSpPr>
        <p:sp>
          <p:nvSpPr>
            <p:cNvPr id="30" name="Oval 29">
              <a:extLst>
                <a:ext uri="{FF2B5EF4-FFF2-40B4-BE49-F238E27FC236}">
                  <a16:creationId xmlns:a16="http://schemas.microsoft.com/office/drawing/2014/main" xmlns="" id="{EE7C4808-FE40-4643-A168-83A750D813EB}"/>
                </a:ext>
              </a:extLst>
            </p:cNvPr>
            <p:cNvSpPr/>
            <p:nvPr/>
          </p:nvSpPr>
          <p:spPr>
            <a:xfrm>
              <a:off x="1991789" y="3198283"/>
              <a:ext cx="298064" cy="298064"/>
            </a:xfrm>
            <a:prstGeom prst="ellipse">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lIns="120818" tIns="60408" rIns="120818" bIns="60408" rtlCol="0" anchor="ctr"/>
            <a:lstStyle/>
            <a:p>
              <a:pPr algn="ctr"/>
              <a:endParaRPr lang="en-US" sz="994" dirty="0"/>
            </a:p>
          </p:txBody>
        </p:sp>
        <p:sp>
          <p:nvSpPr>
            <p:cNvPr id="31" name="Oval 30">
              <a:extLst>
                <a:ext uri="{FF2B5EF4-FFF2-40B4-BE49-F238E27FC236}">
                  <a16:creationId xmlns:a16="http://schemas.microsoft.com/office/drawing/2014/main" xmlns="" id="{E512F50A-42AD-4D45-8E31-3CEC577B8759}"/>
                </a:ext>
              </a:extLst>
            </p:cNvPr>
            <p:cNvSpPr/>
            <p:nvPr/>
          </p:nvSpPr>
          <p:spPr>
            <a:xfrm>
              <a:off x="2090146" y="3296639"/>
              <a:ext cx="101341" cy="10134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20818" tIns="60408" rIns="120818" bIns="60408" rtlCol="0" anchor="ctr"/>
            <a:lstStyle/>
            <a:p>
              <a:pPr algn="ctr"/>
              <a:endParaRPr lang="en-US" sz="994" dirty="0"/>
            </a:p>
          </p:txBody>
        </p:sp>
      </p:grpSp>
      <p:grpSp>
        <p:nvGrpSpPr>
          <p:cNvPr id="46" name="Group 45"/>
          <p:cNvGrpSpPr/>
          <p:nvPr/>
        </p:nvGrpSpPr>
        <p:grpSpPr>
          <a:xfrm>
            <a:off x="2715294" y="3390904"/>
            <a:ext cx="296879" cy="301541"/>
            <a:chOff x="2715294" y="3190847"/>
            <a:chExt cx="296879" cy="301541"/>
          </a:xfrm>
        </p:grpSpPr>
        <p:sp>
          <p:nvSpPr>
            <p:cNvPr id="115" name="Oval 114">
              <a:extLst>
                <a:ext uri="{FF2B5EF4-FFF2-40B4-BE49-F238E27FC236}">
                  <a16:creationId xmlns:a16="http://schemas.microsoft.com/office/drawing/2014/main" xmlns="" id="{EE7C4808-FE40-4643-A168-83A750D813EB}"/>
                </a:ext>
              </a:extLst>
            </p:cNvPr>
            <p:cNvSpPr/>
            <p:nvPr/>
          </p:nvSpPr>
          <p:spPr>
            <a:xfrm>
              <a:off x="2715450" y="3196240"/>
              <a:ext cx="296148" cy="29614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120818" tIns="60408" rIns="120818" bIns="60408" rtlCol="0" anchor="ctr"/>
            <a:lstStyle/>
            <a:p>
              <a:pPr algn="ctr"/>
              <a:endParaRPr lang="en-US" sz="994" dirty="0"/>
            </a:p>
          </p:txBody>
        </p:sp>
        <p:sp>
          <p:nvSpPr>
            <p:cNvPr id="116" name="Pie 115"/>
            <p:cNvSpPr/>
            <p:nvPr/>
          </p:nvSpPr>
          <p:spPr>
            <a:xfrm rot="5400000">
              <a:off x="2715294" y="3190847"/>
              <a:ext cx="296879" cy="296879"/>
            </a:xfrm>
            <a:prstGeom prst="pie">
              <a:avLst>
                <a:gd name="adj1" fmla="val 5429143"/>
                <a:gd name="adj2" fmla="val 16200000"/>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89" dirty="0">
                <a:solidFill>
                  <a:schemeClr val="tx1"/>
                </a:solidFill>
              </a:endParaRPr>
            </a:p>
          </p:txBody>
        </p:sp>
        <p:sp>
          <p:nvSpPr>
            <p:cNvPr id="117" name="Oval 116">
              <a:extLst>
                <a:ext uri="{FF2B5EF4-FFF2-40B4-BE49-F238E27FC236}">
                  <a16:creationId xmlns:a16="http://schemas.microsoft.com/office/drawing/2014/main" xmlns="" id="{E512F50A-42AD-4D45-8E31-3CEC577B8759}"/>
                </a:ext>
              </a:extLst>
            </p:cNvPr>
            <p:cNvSpPr/>
            <p:nvPr/>
          </p:nvSpPr>
          <p:spPr>
            <a:xfrm>
              <a:off x="2813175" y="3293964"/>
              <a:ext cx="100689" cy="100689"/>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20818" tIns="60408" rIns="120818" bIns="60408" rtlCol="0" anchor="ctr"/>
            <a:lstStyle/>
            <a:p>
              <a:pPr algn="ctr"/>
              <a:endParaRPr lang="en-US" sz="994" dirty="0"/>
            </a:p>
          </p:txBody>
        </p:sp>
      </p:grpSp>
      <p:grpSp>
        <p:nvGrpSpPr>
          <p:cNvPr id="47" name="Group 46"/>
          <p:cNvGrpSpPr/>
          <p:nvPr/>
        </p:nvGrpSpPr>
        <p:grpSpPr>
          <a:xfrm>
            <a:off x="4447458" y="3390904"/>
            <a:ext cx="296148" cy="296148"/>
            <a:chOff x="4103588" y="3188051"/>
            <a:chExt cx="296148" cy="296148"/>
          </a:xfrm>
        </p:grpSpPr>
        <p:sp>
          <p:nvSpPr>
            <p:cNvPr id="119" name="Oval 118">
              <a:extLst>
                <a:ext uri="{FF2B5EF4-FFF2-40B4-BE49-F238E27FC236}">
                  <a16:creationId xmlns:a16="http://schemas.microsoft.com/office/drawing/2014/main" xmlns="" id="{C1EE9D46-86F5-4276-94BC-E29310C5A7F1}"/>
                </a:ext>
              </a:extLst>
            </p:cNvPr>
            <p:cNvSpPr/>
            <p:nvPr/>
          </p:nvSpPr>
          <p:spPr>
            <a:xfrm>
              <a:off x="4103588" y="3188051"/>
              <a:ext cx="296148" cy="29614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120818" tIns="60408" rIns="120818" bIns="60408" rtlCol="0" anchor="ctr"/>
            <a:lstStyle/>
            <a:p>
              <a:pPr algn="ctr"/>
              <a:endParaRPr lang="en-US" sz="994" dirty="0"/>
            </a:p>
          </p:txBody>
        </p:sp>
        <p:sp>
          <p:nvSpPr>
            <p:cNvPr id="120" name="Oval 119">
              <a:extLst>
                <a:ext uri="{FF2B5EF4-FFF2-40B4-BE49-F238E27FC236}">
                  <a16:creationId xmlns:a16="http://schemas.microsoft.com/office/drawing/2014/main" xmlns="" id="{C93DC6A3-32D0-45CC-9829-907F0AC8BB4A}"/>
                </a:ext>
              </a:extLst>
            </p:cNvPr>
            <p:cNvSpPr/>
            <p:nvPr/>
          </p:nvSpPr>
          <p:spPr>
            <a:xfrm>
              <a:off x="4201313" y="3294242"/>
              <a:ext cx="100690" cy="10069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20818" tIns="60408" rIns="120818" bIns="60408" rtlCol="0" anchor="ctr"/>
            <a:lstStyle/>
            <a:p>
              <a:pPr algn="ctr"/>
              <a:endParaRPr lang="en-US" sz="994" dirty="0"/>
            </a:p>
          </p:txBody>
        </p:sp>
      </p:grpSp>
      <p:sp>
        <p:nvSpPr>
          <p:cNvPr id="122" name="Rounded Rectangle 10">
            <a:extLst>
              <a:ext uri="{FF2B5EF4-FFF2-40B4-BE49-F238E27FC236}">
                <a16:creationId xmlns:a16="http://schemas.microsoft.com/office/drawing/2014/main" xmlns="" id="{30F5BDC1-82F2-4488-A65E-ADBA9C781194}"/>
              </a:ext>
            </a:extLst>
          </p:cNvPr>
          <p:cNvSpPr/>
          <p:nvPr/>
        </p:nvSpPr>
        <p:spPr>
          <a:xfrm>
            <a:off x="6858627" y="4695875"/>
            <a:ext cx="1430745" cy="65447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92" dirty="0">
                <a:latin typeface="+mj-lt"/>
              </a:rPr>
              <a:t>Cascade Unit plans</a:t>
            </a:r>
          </a:p>
        </p:txBody>
      </p:sp>
      <p:sp>
        <p:nvSpPr>
          <p:cNvPr id="125" name="Rounded Rectangle 10">
            <a:extLst>
              <a:ext uri="{FF2B5EF4-FFF2-40B4-BE49-F238E27FC236}">
                <a16:creationId xmlns:a16="http://schemas.microsoft.com/office/drawing/2014/main" xmlns="" id="{78541B06-304F-4914-B052-351599854472}"/>
              </a:ext>
            </a:extLst>
          </p:cNvPr>
          <p:cNvSpPr/>
          <p:nvPr/>
        </p:nvSpPr>
        <p:spPr>
          <a:xfrm>
            <a:off x="8342923" y="4695876"/>
            <a:ext cx="1430745" cy="65447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92" dirty="0">
                <a:latin typeface="+mj-lt"/>
              </a:rPr>
              <a:t>Unit scorecard (17/18 business results) finalised</a:t>
            </a:r>
          </a:p>
        </p:txBody>
      </p:sp>
      <p:sp>
        <p:nvSpPr>
          <p:cNvPr id="127" name="Rectangle 126">
            <a:extLst>
              <a:ext uri="{FF2B5EF4-FFF2-40B4-BE49-F238E27FC236}">
                <a16:creationId xmlns:a16="http://schemas.microsoft.com/office/drawing/2014/main" xmlns="" id="{85B872CF-129A-4B1B-897C-9BF4A7DBC0AC}"/>
              </a:ext>
            </a:extLst>
          </p:cNvPr>
          <p:cNvSpPr/>
          <p:nvPr/>
        </p:nvSpPr>
        <p:spPr>
          <a:xfrm>
            <a:off x="7441357" y="3694668"/>
            <a:ext cx="653468" cy="285117"/>
          </a:xfrm>
          <a:prstGeom prst="rect">
            <a:avLst/>
          </a:prstGeom>
        </p:spPr>
        <p:txBody>
          <a:bodyPr wrap="none" lIns="120818" tIns="60408" rIns="120818" bIns="60408">
            <a:spAutoFit/>
          </a:bodyPr>
          <a:lstStyle/>
          <a:p>
            <a:pPr algn="ctr"/>
            <a:r>
              <a:rPr lang="en-US" sz="1590" baseline="3000" dirty="0" smtClean="0">
                <a:solidFill>
                  <a:schemeClr val="accent3"/>
                </a:solidFill>
                <a:latin typeface="+mj-lt"/>
                <a:cs typeface="Arial" pitchFamily="34" charset="0"/>
              </a:rPr>
              <a:t>10 May</a:t>
            </a:r>
            <a:endParaRPr lang="en-US" sz="1590" baseline="3000" dirty="0">
              <a:solidFill>
                <a:schemeClr val="accent3"/>
              </a:solidFill>
              <a:latin typeface="+mj-lt"/>
              <a:cs typeface="Arial" pitchFamily="34" charset="0"/>
            </a:endParaRPr>
          </a:p>
        </p:txBody>
      </p:sp>
      <p:sp>
        <p:nvSpPr>
          <p:cNvPr id="40" name="Rounded Rectangle 10">
            <a:extLst>
              <a:ext uri="{FF2B5EF4-FFF2-40B4-BE49-F238E27FC236}">
                <a16:creationId xmlns:a16="http://schemas.microsoft.com/office/drawing/2014/main" xmlns="" id="{CDC7E8ED-08E5-4797-B478-4EABB2B8D980}"/>
              </a:ext>
            </a:extLst>
          </p:cNvPr>
          <p:cNvSpPr/>
          <p:nvPr/>
        </p:nvSpPr>
        <p:spPr>
          <a:xfrm>
            <a:off x="1939933" y="2183010"/>
            <a:ext cx="2247841" cy="432000"/>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92" dirty="0">
                <a:latin typeface="+mj-lt"/>
              </a:rPr>
              <a:t>Hold people reviews</a:t>
            </a:r>
          </a:p>
        </p:txBody>
      </p:sp>
      <p:sp>
        <p:nvSpPr>
          <p:cNvPr id="143" name="Rounded Rectangle 10">
            <a:extLst>
              <a:ext uri="{FF2B5EF4-FFF2-40B4-BE49-F238E27FC236}">
                <a16:creationId xmlns:a16="http://schemas.microsoft.com/office/drawing/2014/main" xmlns="" id="{30F5BDC1-82F2-4488-A65E-ADBA9C781194}"/>
              </a:ext>
            </a:extLst>
          </p:cNvPr>
          <p:cNvSpPr/>
          <p:nvPr/>
        </p:nvSpPr>
        <p:spPr>
          <a:xfrm>
            <a:off x="9153203" y="2759843"/>
            <a:ext cx="2572681" cy="432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92" dirty="0">
                <a:latin typeface="+mj-lt"/>
              </a:rPr>
              <a:t>Align goals to Unit </a:t>
            </a:r>
            <a:r>
              <a:rPr lang="en-US" sz="1192" dirty="0" smtClean="0">
                <a:latin typeface="+mj-lt"/>
              </a:rPr>
              <a:t>plans; end Q1 check in on goal progress and alignment</a:t>
            </a:r>
            <a:endParaRPr lang="en-US" sz="1192" dirty="0">
              <a:latin typeface="+mj-lt"/>
            </a:endParaRPr>
          </a:p>
        </p:txBody>
      </p:sp>
      <p:grpSp>
        <p:nvGrpSpPr>
          <p:cNvPr id="18" name="Group 17"/>
          <p:cNvGrpSpPr/>
          <p:nvPr/>
        </p:nvGrpSpPr>
        <p:grpSpPr>
          <a:xfrm>
            <a:off x="8311241" y="3390904"/>
            <a:ext cx="296148" cy="296148"/>
            <a:chOff x="10440900" y="3198283"/>
            <a:chExt cx="298064" cy="298064"/>
          </a:xfrm>
        </p:grpSpPr>
        <p:sp>
          <p:nvSpPr>
            <p:cNvPr id="81" name="Oval 80">
              <a:extLst>
                <a:ext uri="{FF2B5EF4-FFF2-40B4-BE49-F238E27FC236}">
                  <a16:creationId xmlns:a16="http://schemas.microsoft.com/office/drawing/2014/main" xmlns="" id="{27BD15BC-8480-4627-A065-B75D6AC93542}"/>
                </a:ext>
              </a:extLst>
            </p:cNvPr>
            <p:cNvSpPr/>
            <p:nvPr/>
          </p:nvSpPr>
          <p:spPr>
            <a:xfrm>
              <a:off x="10440900" y="3198283"/>
              <a:ext cx="298064" cy="298064"/>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120818" tIns="60408" rIns="120818" bIns="60408" rtlCol="0" anchor="ctr"/>
            <a:lstStyle/>
            <a:p>
              <a:pPr algn="ctr"/>
              <a:endParaRPr lang="en-US" sz="994" dirty="0"/>
            </a:p>
          </p:txBody>
        </p:sp>
        <p:sp>
          <p:nvSpPr>
            <p:cNvPr id="82" name="Oval 81">
              <a:extLst>
                <a:ext uri="{FF2B5EF4-FFF2-40B4-BE49-F238E27FC236}">
                  <a16:creationId xmlns:a16="http://schemas.microsoft.com/office/drawing/2014/main" xmlns="" id="{DC79EF47-A63B-4DB0-BB19-728937C5B5FC}"/>
                </a:ext>
              </a:extLst>
            </p:cNvPr>
            <p:cNvSpPr/>
            <p:nvPr/>
          </p:nvSpPr>
          <p:spPr>
            <a:xfrm>
              <a:off x="10539257" y="3296639"/>
              <a:ext cx="101341" cy="10134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20818" tIns="60408" rIns="120818" bIns="60408" rtlCol="0" anchor="ctr"/>
            <a:lstStyle/>
            <a:p>
              <a:pPr algn="ctr"/>
              <a:endParaRPr lang="en-US" sz="994" dirty="0"/>
            </a:p>
          </p:txBody>
        </p:sp>
      </p:grpSp>
      <p:sp>
        <p:nvSpPr>
          <p:cNvPr id="172" name="Rectangle 171">
            <a:extLst>
              <a:ext uri="{FF2B5EF4-FFF2-40B4-BE49-F238E27FC236}">
                <a16:creationId xmlns:a16="http://schemas.microsoft.com/office/drawing/2014/main" xmlns="" id="{3E0F0042-A905-4150-857A-020893E48AB3}"/>
              </a:ext>
            </a:extLst>
          </p:cNvPr>
          <p:cNvSpPr/>
          <p:nvPr/>
        </p:nvSpPr>
        <p:spPr>
          <a:xfrm>
            <a:off x="8758707" y="3705150"/>
            <a:ext cx="755952" cy="285089"/>
          </a:xfrm>
          <a:prstGeom prst="rect">
            <a:avLst/>
          </a:prstGeom>
        </p:spPr>
        <p:txBody>
          <a:bodyPr wrap="none" lIns="120818" tIns="60408" rIns="120818" bIns="60408">
            <a:spAutoFit/>
          </a:bodyPr>
          <a:lstStyle/>
          <a:p>
            <a:pPr algn="ctr"/>
            <a:r>
              <a:rPr lang="en-US" sz="1590" baseline="3000" dirty="0">
                <a:solidFill>
                  <a:schemeClr val="accent2"/>
                </a:solidFill>
                <a:latin typeface="+mj-lt"/>
                <a:cs typeface="Arial" pitchFamily="34" charset="0"/>
              </a:rPr>
              <a:t>June/July</a:t>
            </a:r>
          </a:p>
        </p:txBody>
      </p:sp>
      <p:grpSp>
        <p:nvGrpSpPr>
          <p:cNvPr id="173" name="Group 172">
            <a:extLst>
              <a:ext uri="{FF2B5EF4-FFF2-40B4-BE49-F238E27FC236}">
                <a16:creationId xmlns:a16="http://schemas.microsoft.com/office/drawing/2014/main" xmlns="" id="{0E46E9D3-67BA-4DFA-971F-DC34EB15408C}"/>
              </a:ext>
            </a:extLst>
          </p:cNvPr>
          <p:cNvGrpSpPr/>
          <p:nvPr/>
        </p:nvGrpSpPr>
        <p:grpSpPr>
          <a:xfrm>
            <a:off x="9000132" y="3390904"/>
            <a:ext cx="296148" cy="296148"/>
            <a:chOff x="1562438" y="4419938"/>
            <a:chExt cx="298064" cy="298064"/>
          </a:xfrm>
        </p:grpSpPr>
        <p:sp>
          <p:nvSpPr>
            <p:cNvPr id="174" name="Oval 173">
              <a:extLst>
                <a:ext uri="{FF2B5EF4-FFF2-40B4-BE49-F238E27FC236}">
                  <a16:creationId xmlns:a16="http://schemas.microsoft.com/office/drawing/2014/main" xmlns="" id="{C1EE9D46-86F5-4276-94BC-E29310C5A7F1}"/>
                </a:ext>
              </a:extLst>
            </p:cNvPr>
            <p:cNvSpPr/>
            <p:nvPr/>
          </p:nvSpPr>
          <p:spPr>
            <a:xfrm>
              <a:off x="1562438" y="4419938"/>
              <a:ext cx="298064" cy="298064"/>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120818" tIns="60408" rIns="120818" bIns="60408" rtlCol="0" anchor="ctr"/>
            <a:lstStyle/>
            <a:p>
              <a:pPr algn="ctr"/>
              <a:endParaRPr lang="en-US" sz="994" dirty="0"/>
            </a:p>
          </p:txBody>
        </p:sp>
        <p:sp>
          <p:nvSpPr>
            <p:cNvPr id="175" name="Oval 174">
              <a:extLst>
                <a:ext uri="{FF2B5EF4-FFF2-40B4-BE49-F238E27FC236}">
                  <a16:creationId xmlns:a16="http://schemas.microsoft.com/office/drawing/2014/main" xmlns="" id="{C93DC6A3-32D0-45CC-9829-907F0AC8BB4A}"/>
                </a:ext>
              </a:extLst>
            </p:cNvPr>
            <p:cNvSpPr/>
            <p:nvPr/>
          </p:nvSpPr>
          <p:spPr>
            <a:xfrm>
              <a:off x="1660795" y="4518294"/>
              <a:ext cx="101341" cy="10134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20818" tIns="60408" rIns="120818" bIns="60408" rtlCol="0" anchor="ctr"/>
            <a:lstStyle/>
            <a:p>
              <a:pPr algn="ctr"/>
              <a:endParaRPr lang="en-US" sz="994" dirty="0"/>
            </a:p>
          </p:txBody>
        </p:sp>
      </p:grpSp>
      <p:sp>
        <p:nvSpPr>
          <p:cNvPr id="176" name="Rectangle 175"/>
          <p:cNvSpPr/>
          <p:nvPr/>
        </p:nvSpPr>
        <p:spPr>
          <a:xfrm>
            <a:off x="7816032" y="6170187"/>
            <a:ext cx="250380" cy="251870"/>
          </a:xfrm>
          <a:prstGeom prst="rect">
            <a:avLst/>
          </a:prstGeom>
          <a:solidFill>
            <a:schemeClr val="accent3"/>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89" dirty="0"/>
          </a:p>
        </p:txBody>
      </p:sp>
      <p:sp>
        <p:nvSpPr>
          <p:cNvPr id="177" name="Rectangle 176"/>
          <p:cNvSpPr/>
          <p:nvPr/>
        </p:nvSpPr>
        <p:spPr>
          <a:xfrm>
            <a:off x="6872265" y="6170187"/>
            <a:ext cx="250380" cy="251870"/>
          </a:xfrm>
          <a:prstGeom prst="rect">
            <a:avLst/>
          </a:prstGeom>
          <a:solidFill>
            <a:schemeClr val="accent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89" dirty="0"/>
          </a:p>
        </p:txBody>
      </p:sp>
      <p:sp>
        <p:nvSpPr>
          <p:cNvPr id="178" name="Rectangle 177"/>
          <p:cNvSpPr/>
          <p:nvPr/>
        </p:nvSpPr>
        <p:spPr>
          <a:xfrm>
            <a:off x="8862425" y="6186093"/>
            <a:ext cx="250380" cy="251870"/>
          </a:xfrm>
          <a:prstGeom prst="rect">
            <a:avLst/>
          </a:prstGeom>
          <a:solidFill>
            <a:schemeClr val="bg2">
              <a:lumMod val="40000"/>
              <a:lumOff val="6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89" dirty="0"/>
          </a:p>
        </p:txBody>
      </p:sp>
      <p:sp>
        <p:nvSpPr>
          <p:cNvPr id="179" name="TextBox 178"/>
          <p:cNvSpPr txBox="1"/>
          <p:nvPr/>
        </p:nvSpPr>
        <p:spPr>
          <a:xfrm>
            <a:off x="7246245" y="6186093"/>
            <a:ext cx="455746" cy="251871"/>
          </a:xfrm>
          <a:prstGeom prst="rect">
            <a:avLst/>
          </a:prstGeom>
          <a:noFill/>
        </p:spPr>
        <p:txBody>
          <a:bodyPr wrap="none" lIns="0" tIns="0" rIns="0" bIns="0" rtlCol="0">
            <a:noAutofit/>
          </a:bodyPr>
          <a:lstStyle/>
          <a:p>
            <a:r>
              <a:rPr lang="en-GB" sz="1192" dirty="0">
                <a:latin typeface="+mj-lt"/>
              </a:rPr>
              <a:t>Goals</a:t>
            </a:r>
          </a:p>
        </p:txBody>
      </p:sp>
      <p:sp>
        <p:nvSpPr>
          <p:cNvPr id="180" name="TextBox 179"/>
          <p:cNvSpPr txBox="1"/>
          <p:nvPr/>
        </p:nvSpPr>
        <p:spPr>
          <a:xfrm>
            <a:off x="1565313" y="6203027"/>
            <a:ext cx="1514180" cy="237323"/>
          </a:xfrm>
          <a:prstGeom prst="rect">
            <a:avLst/>
          </a:prstGeom>
          <a:noFill/>
        </p:spPr>
        <p:txBody>
          <a:bodyPr wrap="none" lIns="0" tIns="0" rIns="0" bIns="0" rtlCol="0">
            <a:noAutofit/>
          </a:bodyPr>
          <a:lstStyle/>
          <a:p>
            <a:r>
              <a:rPr lang="en-GB" sz="1192" dirty="0">
                <a:latin typeface="+mj-lt"/>
              </a:rPr>
              <a:t>Performance reviews</a:t>
            </a:r>
          </a:p>
        </p:txBody>
      </p:sp>
      <p:sp>
        <p:nvSpPr>
          <p:cNvPr id="181" name="TextBox 180"/>
          <p:cNvSpPr txBox="1"/>
          <p:nvPr/>
        </p:nvSpPr>
        <p:spPr>
          <a:xfrm>
            <a:off x="8174940" y="6203027"/>
            <a:ext cx="908523" cy="230474"/>
          </a:xfrm>
          <a:prstGeom prst="rect">
            <a:avLst/>
          </a:prstGeom>
          <a:noFill/>
        </p:spPr>
        <p:txBody>
          <a:bodyPr wrap="none" lIns="0" tIns="0" rIns="0" bIns="0" rtlCol="0">
            <a:noAutofit/>
          </a:bodyPr>
          <a:lstStyle/>
          <a:p>
            <a:r>
              <a:rPr lang="en-GB" sz="1192" dirty="0">
                <a:latin typeface="+mj-lt"/>
              </a:rPr>
              <a:t>Reward</a:t>
            </a:r>
          </a:p>
        </p:txBody>
      </p:sp>
      <p:sp>
        <p:nvSpPr>
          <p:cNvPr id="182" name="TextBox 181"/>
          <p:cNvSpPr txBox="1"/>
          <p:nvPr/>
        </p:nvSpPr>
        <p:spPr>
          <a:xfrm>
            <a:off x="9196363" y="6203027"/>
            <a:ext cx="940999" cy="237322"/>
          </a:xfrm>
          <a:prstGeom prst="rect">
            <a:avLst/>
          </a:prstGeom>
          <a:noFill/>
        </p:spPr>
        <p:txBody>
          <a:bodyPr wrap="none" lIns="0" tIns="0" rIns="0" bIns="0" rtlCol="0">
            <a:noAutofit/>
          </a:bodyPr>
          <a:lstStyle/>
          <a:p>
            <a:r>
              <a:rPr lang="en-GB" sz="1192" dirty="0">
                <a:latin typeface="+mj-lt"/>
              </a:rPr>
              <a:t>Sense checks</a:t>
            </a:r>
          </a:p>
        </p:txBody>
      </p:sp>
      <p:sp>
        <p:nvSpPr>
          <p:cNvPr id="184" name="Rectangle 183">
            <a:extLst>
              <a:ext uri="{FF2B5EF4-FFF2-40B4-BE49-F238E27FC236}">
                <a16:creationId xmlns:a16="http://schemas.microsoft.com/office/drawing/2014/main" xmlns="" id="{D3B646CE-5F44-467F-A64C-1B2B983A0DD1}"/>
              </a:ext>
            </a:extLst>
          </p:cNvPr>
          <p:cNvSpPr/>
          <p:nvPr/>
        </p:nvSpPr>
        <p:spPr>
          <a:xfrm>
            <a:off x="409402" y="3389717"/>
            <a:ext cx="427307" cy="325862"/>
          </a:xfrm>
          <a:prstGeom prst="rect">
            <a:avLst/>
          </a:prstGeom>
          <a:solidFill>
            <a:schemeClr val="bg1"/>
          </a:solidFill>
        </p:spPr>
        <p:txBody>
          <a:bodyPr wrap="square" lIns="35769" tIns="60408" rIns="35769" bIns="60408">
            <a:spAutoFit/>
          </a:bodyPr>
          <a:lstStyle/>
          <a:p>
            <a:pPr algn="ctr"/>
            <a:r>
              <a:rPr lang="en-US" sz="1987" b="1" baseline="3000" dirty="0">
                <a:solidFill>
                  <a:schemeClr val="bg2">
                    <a:lumMod val="60000"/>
                    <a:lumOff val="40000"/>
                  </a:schemeClr>
                </a:solidFill>
                <a:latin typeface="+mj-lt"/>
                <a:cs typeface="Arial" pitchFamily="34" charset="0"/>
              </a:rPr>
              <a:t>2018</a:t>
            </a:r>
          </a:p>
        </p:txBody>
      </p:sp>
      <p:sp>
        <p:nvSpPr>
          <p:cNvPr id="121" name="TextBox 120"/>
          <p:cNvSpPr txBox="1"/>
          <p:nvPr/>
        </p:nvSpPr>
        <p:spPr>
          <a:xfrm>
            <a:off x="3356199" y="6203027"/>
            <a:ext cx="3486724" cy="188306"/>
          </a:xfrm>
          <a:prstGeom prst="rect">
            <a:avLst/>
          </a:prstGeom>
          <a:noFill/>
        </p:spPr>
        <p:txBody>
          <a:bodyPr wrap="square" lIns="0" tIns="0" rIns="0" bIns="0" rtlCol="0">
            <a:noAutofit/>
          </a:bodyPr>
          <a:lstStyle/>
          <a:p>
            <a:r>
              <a:rPr lang="en-GB" sz="1192" dirty="0">
                <a:latin typeface="+mj-lt"/>
              </a:rPr>
              <a:t>In 18/19 this </a:t>
            </a:r>
            <a:r>
              <a:rPr lang="en-GB" sz="1192" dirty="0" smtClean="0">
                <a:latin typeface="+mj-lt"/>
              </a:rPr>
              <a:t>will </a:t>
            </a:r>
            <a:r>
              <a:rPr lang="en-GB" sz="1192" dirty="0">
                <a:latin typeface="+mj-lt"/>
              </a:rPr>
              <a:t>form part of </a:t>
            </a:r>
            <a:r>
              <a:rPr lang="en-GB" sz="1192" dirty="0" smtClean="0">
                <a:latin typeface="+mj-lt"/>
              </a:rPr>
              <a:t>ongoing conversations </a:t>
            </a:r>
            <a:endParaRPr lang="en-GB" sz="1192" dirty="0">
              <a:latin typeface="+mj-lt"/>
            </a:endParaRPr>
          </a:p>
        </p:txBody>
      </p:sp>
      <p:sp>
        <p:nvSpPr>
          <p:cNvPr id="124" name="Rectangle 123"/>
          <p:cNvSpPr/>
          <p:nvPr/>
        </p:nvSpPr>
        <p:spPr>
          <a:xfrm>
            <a:off x="2992919" y="6195588"/>
            <a:ext cx="216000" cy="216000"/>
          </a:xfrm>
          <a:prstGeom prst="rect">
            <a:avLst/>
          </a:prstGeom>
          <a:solidFill>
            <a:schemeClr val="bg1"/>
          </a:solidFill>
          <a:ln>
            <a:solidFill>
              <a:srgbClr val="7030A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89" dirty="0"/>
          </a:p>
        </p:txBody>
      </p:sp>
      <p:sp>
        <p:nvSpPr>
          <p:cNvPr id="134" name="Rounded Rectangle 10">
            <a:extLst>
              <a:ext uri="{FF2B5EF4-FFF2-40B4-BE49-F238E27FC236}">
                <a16:creationId xmlns:a16="http://schemas.microsoft.com/office/drawing/2014/main" xmlns="" id="{E028F40C-1214-4C7A-BB2A-8304B7555948}"/>
              </a:ext>
            </a:extLst>
          </p:cNvPr>
          <p:cNvSpPr/>
          <p:nvPr/>
        </p:nvSpPr>
        <p:spPr>
          <a:xfrm>
            <a:off x="5374331" y="4695876"/>
            <a:ext cx="1430745" cy="654478"/>
          </a:xfrm>
          <a:prstGeom prst="rect">
            <a:avLst/>
          </a:prstGeom>
          <a:solidFill>
            <a:schemeClr val="accent6">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92" dirty="0">
                <a:latin typeface="+mj-lt"/>
              </a:rPr>
              <a:t>CEOs and MDs conduct sense checks</a:t>
            </a:r>
          </a:p>
        </p:txBody>
      </p:sp>
      <p:sp>
        <p:nvSpPr>
          <p:cNvPr id="150" name="Rounded Rectangle 10">
            <a:extLst>
              <a:ext uri="{FF2B5EF4-FFF2-40B4-BE49-F238E27FC236}">
                <a16:creationId xmlns:a16="http://schemas.microsoft.com/office/drawing/2014/main" xmlns="" id="{78541B06-304F-4914-B052-351599854472}"/>
              </a:ext>
            </a:extLst>
          </p:cNvPr>
          <p:cNvSpPr/>
          <p:nvPr/>
        </p:nvSpPr>
        <p:spPr>
          <a:xfrm>
            <a:off x="8456795" y="2146766"/>
            <a:ext cx="1955417" cy="432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92" dirty="0">
                <a:latin typeface="+mj-lt"/>
              </a:rPr>
              <a:t>Reward decisions communicated</a:t>
            </a:r>
          </a:p>
        </p:txBody>
      </p:sp>
      <p:sp>
        <p:nvSpPr>
          <p:cNvPr id="77" name="Rounded Rectangle 10">
            <a:extLst>
              <a:ext uri="{FF2B5EF4-FFF2-40B4-BE49-F238E27FC236}">
                <a16:creationId xmlns:a16="http://schemas.microsoft.com/office/drawing/2014/main" xmlns="" id="{78541B06-304F-4914-B052-351599854472}"/>
              </a:ext>
            </a:extLst>
          </p:cNvPr>
          <p:cNvSpPr/>
          <p:nvPr/>
        </p:nvSpPr>
        <p:spPr>
          <a:xfrm>
            <a:off x="6037265" y="1610067"/>
            <a:ext cx="1501664" cy="46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30000"/>
              </a:lnSpc>
            </a:pPr>
            <a:r>
              <a:rPr lang="en-US" sz="1192" dirty="0">
                <a:latin typeface="+mj-lt"/>
              </a:rPr>
              <a:t>ePay </a:t>
            </a:r>
            <a:r>
              <a:rPr lang="en-US" sz="1192" dirty="0" smtClean="0">
                <a:latin typeface="+mj-lt"/>
              </a:rPr>
              <a:t>opens</a:t>
            </a:r>
            <a:endParaRPr lang="en-US" sz="1192" dirty="0">
              <a:latin typeface="+mj-lt"/>
            </a:endParaRPr>
          </a:p>
          <a:p>
            <a:pPr algn="ctr">
              <a:lnSpc>
                <a:spcPct val="130000"/>
              </a:lnSpc>
            </a:pPr>
            <a:r>
              <a:rPr lang="en-US" sz="1192" dirty="0">
                <a:latin typeface="+mj-lt"/>
              </a:rPr>
              <a:t>Reward </a:t>
            </a:r>
            <a:r>
              <a:rPr lang="en-US" sz="1192" dirty="0" smtClean="0">
                <a:latin typeface="+mj-lt"/>
              </a:rPr>
              <a:t>decisions</a:t>
            </a:r>
            <a:endParaRPr lang="en-US" sz="1192" dirty="0">
              <a:latin typeface="+mj-lt"/>
            </a:endParaRPr>
          </a:p>
        </p:txBody>
      </p:sp>
      <p:sp>
        <p:nvSpPr>
          <p:cNvPr id="38" name="TextBox 37"/>
          <p:cNvSpPr txBox="1"/>
          <p:nvPr/>
        </p:nvSpPr>
        <p:spPr>
          <a:xfrm>
            <a:off x="343582" y="1116013"/>
            <a:ext cx="3121595" cy="359466"/>
          </a:xfrm>
          <a:prstGeom prst="rect">
            <a:avLst/>
          </a:prstGeom>
          <a:noFill/>
        </p:spPr>
        <p:txBody>
          <a:bodyPr wrap="none" lIns="0" tIns="0" rIns="0" bIns="0" rtlCol="0">
            <a:noAutofit/>
          </a:bodyPr>
          <a:lstStyle/>
          <a:p>
            <a:r>
              <a:rPr lang="en-GB" sz="1987" dirty="0">
                <a:solidFill>
                  <a:schemeClr val="bg2">
                    <a:lumMod val="60000"/>
                    <a:lumOff val="40000"/>
                  </a:schemeClr>
                </a:solidFill>
                <a:latin typeface="+mj-lt"/>
              </a:rPr>
              <a:t>People </a:t>
            </a:r>
            <a:r>
              <a:rPr lang="en-GB" sz="1987" dirty="0" smtClean="0">
                <a:solidFill>
                  <a:schemeClr val="bg2">
                    <a:lumMod val="60000"/>
                    <a:lumOff val="40000"/>
                  </a:schemeClr>
                </a:solidFill>
                <a:latin typeface="+mj-lt"/>
              </a:rPr>
              <a:t>manager </a:t>
            </a:r>
            <a:r>
              <a:rPr lang="en-GB" sz="1987" dirty="0">
                <a:solidFill>
                  <a:schemeClr val="bg2">
                    <a:lumMod val="60000"/>
                    <a:lumOff val="40000"/>
                  </a:schemeClr>
                </a:solidFill>
                <a:latin typeface="+mj-lt"/>
              </a:rPr>
              <a:t>a</a:t>
            </a:r>
            <a:r>
              <a:rPr lang="en-GB" sz="1987" dirty="0" smtClean="0">
                <a:solidFill>
                  <a:schemeClr val="bg2">
                    <a:lumMod val="60000"/>
                    <a:lumOff val="40000"/>
                  </a:schemeClr>
                </a:solidFill>
                <a:latin typeface="+mj-lt"/>
              </a:rPr>
              <a:t>ctivity</a:t>
            </a:r>
            <a:endParaRPr lang="en-GB" sz="1987" dirty="0">
              <a:solidFill>
                <a:schemeClr val="bg2">
                  <a:lumMod val="60000"/>
                  <a:lumOff val="40000"/>
                </a:schemeClr>
              </a:solidFill>
              <a:latin typeface="+mj-lt"/>
            </a:endParaRPr>
          </a:p>
        </p:txBody>
      </p:sp>
      <p:sp>
        <p:nvSpPr>
          <p:cNvPr id="128" name="TextBox 127"/>
          <p:cNvSpPr txBox="1"/>
          <p:nvPr/>
        </p:nvSpPr>
        <p:spPr>
          <a:xfrm>
            <a:off x="343580" y="4271768"/>
            <a:ext cx="1801070" cy="359466"/>
          </a:xfrm>
          <a:prstGeom prst="rect">
            <a:avLst/>
          </a:prstGeom>
          <a:noFill/>
        </p:spPr>
        <p:txBody>
          <a:bodyPr wrap="none" lIns="0" tIns="0" rIns="0" bIns="0" rtlCol="0">
            <a:noAutofit/>
          </a:bodyPr>
          <a:lstStyle/>
          <a:p>
            <a:r>
              <a:rPr lang="en-GB" sz="1987" dirty="0">
                <a:solidFill>
                  <a:schemeClr val="bg2">
                    <a:lumMod val="60000"/>
                    <a:lumOff val="40000"/>
                  </a:schemeClr>
                </a:solidFill>
                <a:latin typeface="+mj-lt"/>
              </a:rPr>
              <a:t>Process </a:t>
            </a:r>
            <a:r>
              <a:rPr lang="en-GB" sz="1987" dirty="0" smtClean="0">
                <a:solidFill>
                  <a:schemeClr val="bg2">
                    <a:lumMod val="60000"/>
                    <a:lumOff val="40000"/>
                  </a:schemeClr>
                </a:solidFill>
                <a:latin typeface="+mj-lt"/>
              </a:rPr>
              <a:t>activity</a:t>
            </a:r>
            <a:endParaRPr lang="en-GB" sz="1987" dirty="0">
              <a:solidFill>
                <a:schemeClr val="bg2">
                  <a:lumMod val="60000"/>
                  <a:lumOff val="40000"/>
                </a:schemeClr>
              </a:solidFill>
              <a:latin typeface="+mj-lt"/>
            </a:endParaRPr>
          </a:p>
        </p:txBody>
      </p:sp>
      <p:cxnSp>
        <p:nvCxnSpPr>
          <p:cNvPr id="13" name="Straight Connector 12"/>
          <p:cNvCxnSpPr>
            <a:endCxn id="10" idx="0"/>
          </p:cNvCxnSpPr>
          <p:nvPr/>
        </p:nvCxnSpPr>
        <p:spPr>
          <a:xfrm>
            <a:off x="1094638" y="2054141"/>
            <a:ext cx="0" cy="1336763"/>
          </a:xfrm>
          <a:prstGeom prst="line">
            <a:avLst/>
          </a:prstGeom>
          <a:ln w="28575">
            <a:solidFill>
              <a:srgbClr val="7030A0"/>
            </a:solidFill>
            <a:prstDash val="sysDot"/>
          </a:ln>
        </p:spPr>
        <p:style>
          <a:lnRef idx="1">
            <a:schemeClr val="accent1"/>
          </a:lnRef>
          <a:fillRef idx="0">
            <a:schemeClr val="accent1"/>
          </a:fillRef>
          <a:effectRef idx="0">
            <a:schemeClr val="accent1"/>
          </a:effectRef>
          <a:fontRef idx="minor">
            <a:schemeClr val="tx1"/>
          </a:fontRef>
        </p:style>
      </p:cxnSp>
      <p:cxnSp>
        <p:nvCxnSpPr>
          <p:cNvPr id="132" name="Straight Connector 131"/>
          <p:cNvCxnSpPr/>
          <p:nvPr/>
        </p:nvCxnSpPr>
        <p:spPr>
          <a:xfrm>
            <a:off x="1935211" y="2183010"/>
            <a:ext cx="0" cy="1225477"/>
          </a:xfrm>
          <a:prstGeom prst="line">
            <a:avLst/>
          </a:prstGeom>
          <a:ln w="28575">
            <a:solidFill>
              <a:schemeClr val="accent1"/>
            </a:solidFill>
            <a:prstDash val="solid"/>
          </a:ln>
        </p:spPr>
        <p:style>
          <a:lnRef idx="1">
            <a:schemeClr val="accent1"/>
          </a:lnRef>
          <a:fillRef idx="0">
            <a:schemeClr val="accent1"/>
          </a:fillRef>
          <a:effectRef idx="0">
            <a:schemeClr val="accent1"/>
          </a:effectRef>
          <a:fontRef idx="minor">
            <a:schemeClr val="tx1"/>
          </a:fontRef>
        </p:style>
      </p:cxnSp>
      <p:cxnSp>
        <p:nvCxnSpPr>
          <p:cNvPr id="136" name="Straight Connector 135"/>
          <p:cNvCxnSpPr/>
          <p:nvPr/>
        </p:nvCxnSpPr>
        <p:spPr>
          <a:xfrm>
            <a:off x="4159988" y="3668516"/>
            <a:ext cx="0" cy="321723"/>
          </a:xfrm>
          <a:prstGeom prst="line">
            <a:avLst/>
          </a:prstGeom>
          <a:ln w="28575">
            <a:solidFill>
              <a:srgbClr val="7030A0"/>
            </a:solidFill>
            <a:prstDash val="solid"/>
          </a:ln>
        </p:spPr>
        <p:style>
          <a:lnRef idx="1">
            <a:schemeClr val="accent1"/>
          </a:lnRef>
          <a:fillRef idx="0">
            <a:schemeClr val="accent1"/>
          </a:fillRef>
          <a:effectRef idx="0">
            <a:schemeClr val="accent1"/>
          </a:effectRef>
          <a:fontRef idx="minor">
            <a:schemeClr val="tx1"/>
          </a:fontRef>
        </p:style>
      </p:cxnSp>
      <p:cxnSp>
        <p:nvCxnSpPr>
          <p:cNvPr id="137" name="Straight Connector 136"/>
          <p:cNvCxnSpPr/>
          <p:nvPr/>
        </p:nvCxnSpPr>
        <p:spPr>
          <a:xfrm flipH="1">
            <a:off x="3802845" y="3979785"/>
            <a:ext cx="357143" cy="742482"/>
          </a:xfrm>
          <a:prstGeom prst="line">
            <a:avLst/>
          </a:prstGeom>
          <a:ln w="28575">
            <a:solidFill>
              <a:srgbClr val="7030A0"/>
            </a:solidFill>
            <a:prstDash val="solid"/>
          </a:ln>
        </p:spPr>
        <p:style>
          <a:lnRef idx="1">
            <a:schemeClr val="accent1"/>
          </a:lnRef>
          <a:fillRef idx="0">
            <a:schemeClr val="accent1"/>
          </a:fillRef>
          <a:effectRef idx="0">
            <a:schemeClr val="accent1"/>
          </a:effectRef>
          <a:fontRef idx="minor">
            <a:schemeClr val="tx1"/>
          </a:fontRef>
        </p:style>
      </p:cxnSp>
      <p:cxnSp>
        <p:nvCxnSpPr>
          <p:cNvPr id="139" name="Straight Connector 138"/>
          <p:cNvCxnSpPr/>
          <p:nvPr/>
        </p:nvCxnSpPr>
        <p:spPr>
          <a:xfrm>
            <a:off x="5046719" y="3678585"/>
            <a:ext cx="0" cy="321723"/>
          </a:xfrm>
          <a:prstGeom prst="line">
            <a:avLst/>
          </a:prstGeom>
          <a:ln w="28575">
            <a:solidFill>
              <a:schemeClr val="accent6">
                <a:lumMod val="90000"/>
              </a:schemeClr>
            </a:solidFill>
            <a:prstDash val="solid"/>
          </a:ln>
        </p:spPr>
        <p:style>
          <a:lnRef idx="1">
            <a:schemeClr val="accent1"/>
          </a:lnRef>
          <a:fillRef idx="0">
            <a:schemeClr val="accent1"/>
          </a:fillRef>
          <a:effectRef idx="0">
            <a:schemeClr val="accent1"/>
          </a:effectRef>
          <a:fontRef idx="minor">
            <a:schemeClr val="tx1"/>
          </a:fontRef>
        </p:style>
      </p:cxnSp>
      <p:cxnSp>
        <p:nvCxnSpPr>
          <p:cNvPr id="141" name="Straight Connector 140"/>
          <p:cNvCxnSpPr/>
          <p:nvPr/>
        </p:nvCxnSpPr>
        <p:spPr>
          <a:xfrm>
            <a:off x="5046719" y="3997920"/>
            <a:ext cx="353013" cy="713810"/>
          </a:xfrm>
          <a:prstGeom prst="line">
            <a:avLst/>
          </a:prstGeom>
          <a:ln w="28575">
            <a:solidFill>
              <a:schemeClr val="accent6">
                <a:lumMod val="90000"/>
              </a:schemeClr>
            </a:solidFill>
            <a:prstDash val="solid"/>
          </a:ln>
        </p:spPr>
        <p:style>
          <a:lnRef idx="1">
            <a:schemeClr val="accent1"/>
          </a:lnRef>
          <a:fillRef idx="0">
            <a:schemeClr val="accent1"/>
          </a:fillRef>
          <a:effectRef idx="0">
            <a:schemeClr val="accent1"/>
          </a:effectRef>
          <a:fontRef idx="minor">
            <a:schemeClr val="tx1"/>
          </a:fontRef>
        </p:style>
      </p:cxnSp>
      <p:cxnSp>
        <p:nvCxnSpPr>
          <p:cNvPr id="142" name="Straight Connector 141"/>
          <p:cNvCxnSpPr/>
          <p:nvPr/>
        </p:nvCxnSpPr>
        <p:spPr>
          <a:xfrm>
            <a:off x="4590372" y="3667730"/>
            <a:ext cx="0" cy="1044000"/>
          </a:xfrm>
          <a:prstGeom prst="line">
            <a:avLst/>
          </a:prstGeom>
          <a:ln w="28575">
            <a:solidFill>
              <a:schemeClr val="accent2"/>
            </a:solidFill>
            <a:prstDash val="solid"/>
          </a:ln>
        </p:spPr>
        <p:style>
          <a:lnRef idx="1">
            <a:schemeClr val="accent1"/>
          </a:lnRef>
          <a:fillRef idx="0">
            <a:schemeClr val="accent1"/>
          </a:fillRef>
          <a:effectRef idx="0">
            <a:schemeClr val="accent1"/>
          </a:effectRef>
          <a:fontRef idx="minor">
            <a:schemeClr val="tx1"/>
          </a:fontRef>
        </p:style>
      </p:cxnSp>
      <p:sp>
        <p:nvSpPr>
          <p:cNvPr id="149" name="Rectangle 148">
            <a:extLst>
              <a:ext uri="{FF2B5EF4-FFF2-40B4-BE49-F238E27FC236}">
                <a16:creationId xmlns:a16="http://schemas.microsoft.com/office/drawing/2014/main" xmlns="" id="{971469F3-0AF4-4ADD-9305-54EC7F02806F}"/>
              </a:ext>
            </a:extLst>
          </p:cNvPr>
          <p:cNvSpPr/>
          <p:nvPr/>
        </p:nvSpPr>
        <p:spPr>
          <a:xfrm>
            <a:off x="6335836" y="3698077"/>
            <a:ext cx="611084" cy="285117"/>
          </a:xfrm>
          <a:prstGeom prst="rect">
            <a:avLst/>
          </a:prstGeom>
        </p:spPr>
        <p:txBody>
          <a:bodyPr wrap="none" lIns="120818" tIns="60408" rIns="120818" bIns="60408">
            <a:spAutoFit/>
          </a:bodyPr>
          <a:lstStyle/>
          <a:p>
            <a:pPr algn="ctr"/>
            <a:r>
              <a:rPr lang="en-US" sz="1590" baseline="3000" dirty="0" smtClean="0">
                <a:solidFill>
                  <a:schemeClr val="accent2"/>
                </a:solidFill>
                <a:latin typeface="+mj-lt"/>
                <a:cs typeface="Arial" pitchFamily="34" charset="0"/>
              </a:rPr>
              <a:t>30 Apr</a:t>
            </a:r>
            <a:endParaRPr lang="en-US" sz="1590" baseline="3000" dirty="0">
              <a:solidFill>
                <a:schemeClr val="accent2"/>
              </a:solidFill>
              <a:latin typeface="+mj-lt"/>
              <a:cs typeface="Arial" pitchFamily="34" charset="0"/>
            </a:endParaRPr>
          </a:p>
        </p:txBody>
      </p:sp>
      <p:grpSp>
        <p:nvGrpSpPr>
          <p:cNvPr id="152" name="Group 151"/>
          <p:cNvGrpSpPr/>
          <p:nvPr/>
        </p:nvGrpSpPr>
        <p:grpSpPr>
          <a:xfrm>
            <a:off x="6269015" y="3391698"/>
            <a:ext cx="296879" cy="301541"/>
            <a:chOff x="2715294" y="3190847"/>
            <a:chExt cx="296879" cy="301541"/>
          </a:xfrm>
        </p:grpSpPr>
        <p:sp>
          <p:nvSpPr>
            <p:cNvPr id="153" name="Oval 152">
              <a:extLst>
                <a:ext uri="{FF2B5EF4-FFF2-40B4-BE49-F238E27FC236}">
                  <a16:creationId xmlns:a16="http://schemas.microsoft.com/office/drawing/2014/main" xmlns="" id="{EE7C4808-FE40-4643-A168-83A750D813EB}"/>
                </a:ext>
              </a:extLst>
            </p:cNvPr>
            <p:cNvSpPr/>
            <p:nvPr/>
          </p:nvSpPr>
          <p:spPr>
            <a:xfrm>
              <a:off x="2715450" y="3196240"/>
              <a:ext cx="296148" cy="29614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120818" tIns="60408" rIns="120818" bIns="60408" rtlCol="0" anchor="ctr"/>
            <a:lstStyle/>
            <a:p>
              <a:pPr algn="ctr"/>
              <a:endParaRPr lang="en-US" sz="994" dirty="0"/>
            </a:p>
          </p:txBody>
        </p:sp>
        <p:sp>
          <p:nvSpPr>
            <p:cNvPr id="154" name="Pie 153"/>
            <p:cNvSpPr/>
            <p:nvPr/>
          </p:nvSpPr>
          <p:spPr>
            <a:xfrm rot="5400000">
              <a:off x="2715294" y="3190847"/>
              <a:ext cx="296879" cy="296879"/>
            </a:xfrm>
            <a:prstGeom prst="pie">
              <a:avLst>
                <a:gd name="adj1" fmla="val 5429143"/>
                <a:gd name="adj2" fmla="val 16200000"/>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89" dirty="0">
                <a:solidFill>
                  <a:schemeClr val="tx1"/>
                </a:solidFill>
              </a:endParaRPr>
            </a:p>
          </p:txBody>
        </p:sp>
        <p:sp>
          <p:nvSpPr>
            <p:cNvPr id="155" name="Oval 154">
              <a:extLst>
                <a:ext uri="{FF2B5EF4-FFF2-40B4-BE49-F238E27FC236}">
                  <a16:creationId xmlns:a16="http://schemas.microsoft.com/office/drawing/2014/main" xmlns="" id="{E512F50A-42AD-4D45-8E31-3CEC577B8759}"/>
                </a:ext>
              </a:extLst>
            </p:cNvPr>
            <p:cNvSpPr/>
            <p:nvPr/>
          </p:nvSpPr>
          <p:spPr>
            <a:xfrm>
              <a:off x="2813175" y="3293964"/>
              <a:ext cx="100689" cy="100689"/>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20818" tIns="60408" rIns="120818" bIns="60408" rtlCol="0" anchor="ctr"/>
            <a:lstStyle/>
            <a:p>
              <a:pPr algn="ctr"/>
              <a:endParaRPr lang="en-US" sz="994" dirty="0"/>
            </a:p>
          </p:txBody>
        </p:sp>
      </p:grpSp>
      <p:cxnSp>
        <p:nvCxnSpPr>
          <p:cNvPr id="156" name="Straight Connector 155"/>
          <p:cNvCxnSpPr/>
          <p:nvPr/>
        </p:nvCxnSpPr>
        <p:spPr>
          <a:xfrm>
            <a:off x="6411165" y="3661421"/>
            <a:ext cx="0" cy="321723"/>
          </a:xfrm>
          <a:prstGeom prst="line">
            <a:avLst/>
          </a:prstGeom>
          <a:ln w="28575">
            <a:solidFill>
              <a:schemeClr val="accent2"/>
            </a:solidFill>
            <a:prstDash val="solid"/>
          </a:ln>
        </p:spPr>
        <p:style>
          <a:lnRef idx="1">
            <a:schemeClr val="accent1"/>
          </a:lnRef>
          <a:fillRef idx="0">
            <a:schemeClr val="accent1"/>
          </a:fillRef>
          <a:effectRef idx="0">
            <a:schemeClr val="accent1"/>
          </a:effectRef>
          <a:fontRef idx="minor">
            <a:schemeClr val="tx1"/>
          </a:fontRef>
        </p:style>
      </p:cxnSp>
      <p:cxnSp>
        <p:nvCxnSpPr>
          <p:cNvPr id="157" name="Straight Connector 156"/>
          <p:cNvCxnSpPr/>
          <p:nvPr/>
        </p:nvCxnSpPr>
        <p:spPr>
          <a:xfrm>
            <a:off x="6411165" y="3980756"/>
            <a:ext cx="461100" cy="728699"/>
          </a:xfrm>
          <a:prstGeom prst="line">
            <a:avLst/>
          </a:prstGeom>
          <a:ln w="28575">
            <a:solidFill>
              <a:schemeClr val="accent2"/>
            </a:solidFill>
            <a:prstDash val="solid"/>
          </a:ln>
        </p:spPr>
        <p:style>
          <a:lnRef idx="1">
            <a:schemeClr val="accent1"/>
          </a:lnRef>
          <a:fillRef idx="0">
            <a:schemeClr val="accent1"/>
          </a:fillRef>
          <a:effectRef idx="0">
            <a:schemeClr val="accent1"/>
          </a:effectRef>
          <a:fontRef idx="minor">
            <a:schemeClr val="tx1"/>
          </a:fontRef>
        </p:style>
      </p:cxnSp>
      <p:grpSp>
        <p:nvGrpSpPr>
          <p:cNvPr id="158" name="Group 157">
            <a:extLst>
              <a:ext uri="{FF2B5EF4-FFF2-40B4-BE49-F238E27FC236}">
                <a16:creationId xmlns:a16="http://schemas.microsoft.com/office/drawing/2014/main" xmlns="" id="{FC82DE6D-FA65-4579-A332-6E304CB1B86E}"/>
              </a:ext>
            </a:extLst>
          </p:cNvPr>
          <p:cNvGrpSpPr/>
          <p:nvPr/>
        </p:nvGrpSpPr>
        <p:grpSpPr>
          <a:xfrm>
            <a:off x="5887978" y="3407098"/>
            <a:ext cx="296148" cy="296148"/>
            <a:chOff x="1562438" y="4419938"/>
            <a:chExt cx="298064" cy="298064"/>
          </a:xfrm>
        </p:grpSpPr>
        <p:sp>
          <p:nvSpPr>
            <p:cNvPr id="159" name="Oval 158">
              <a:extLst>
                <a:ext uri="{FF2B5EF4-FFF2-40B4-BE49-F238E27FC236}">
                  <a16:creationId xmlns:a16="http://schemas.microsoft.com/office/drawing/2014/main" xmlns="" id="{56B86B28-61E6-42D1-8617-38D6B8D6D9E0}"/>
                </a:ext>
              </a:extLst>
            </p:cNvPr>
            <p:cNvSpPr/>
            <p:nvPr/>
          </p:nvSpPr>
          <p:spPr>
            <a:xfrm>
              <a:off x="1562438" y="4419938"/>
              <a:ext cx="298064" cy="298064"/>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120818" tIns="60408" rIns="120818" bIns="60408" rtlCol="0" anchor="ctr"/>
            <a:lstStyle/>
            <a:p>
              <a:pPr algn="ctr"/>
              <a:endParaRPr lang="en-US" sz="994" dirty="0"/>
            </a:p>
          </p:txBody>
        </p:sp>
        <p:sp>
          <p:nvSpPr>
            <p:cNvPr id="160" name="Oval 159">
              <a:extLst>
                <a:ext uri="{FF2B5EF4-FFF2-40B4-BE49-F238E27FC236}">
                  <a16:creationId xmlns:a16="http://schemas.microsoft.com/office/drawing/2014/main" xmlns="" id="{160CBF6C-6395-4F55-9889-4F20980A93EC}"/>
                </a:ext>
              </a:extLst>
            </p:cNvPr>
            <p:cNvSpPr/>
            <p:nvPr/>
          </p:nvSpPr>
          <p:spPr>
            <a:xfrm>
              <a:off x="1660795" y="4518294"/>
              <a:ext cx="101341" cy="10134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20818" tIns="60408" rIns="120818" bIns="60408" rtlCol="0" anchor="ctr"/>
            <a:lstStyle/>
            <a:p>
              <a:pPr algn="ctr"/>
              <a:endParaRPr lang="en-US" sz="994" dirty="0"/>
            </a:p>
          </p:txBody>
        </p:sp>
      </p:grpSp>
      <p:sp>
        <p:nvSpPr>
          <p:cNvPr id="161" name="Rectangle 160">
            <a:extLst>
              <a:ext uri="{FF2B5EF4-FFF2-40B4-BE49-F238E27FC236}">
                <a16:creationId xmlns:a16="http://schemas.microsoft.com/office/drawing/2014/main" xmlns="" id="{85B872CF-129A-4B1B-897C-9BF4A7DBC0AC}"/>
              </a:ext>
            </a:extLst>
          </p:cNvPr>
          <p:cNvSpPr/>
          <p:nvPr/>
        </p:nvSpPr>
        <p:spPr>
          <a:xfrm>
            <a:off x="5583112" y="3710862"/>
            <a:ext cx="884557" cy="448239"/>
          </a:xfrm>
          <a:prstGeom prst="rect">
            <a:avLst/>
          </a:prstGeom>
        </p:spPr>
        <p:txBody>
          <a:bodyPr wrap="none" lIns="120818" tIns="60408" rIns="120818" bIns="60408">
            <a:spAutoFit/>
          </a:bodyPr>
          <a:lstStyle/>
          <a:p>
            <a:pPr algn="ctr"/>
            <a:r>
              <a:rPr lang="en-US" sz="1590" baseline="3000" dirty="0" smtClean="0">
                <a:solidFill>
                  <a:schemeClr val="accent3"/>
                </a:solidFill>
                <a:latin typeface="+mj-lt"/>
                <a:cs typeface="Arial" pitchFamily="34" charset="0"/>
              </a:rPr>
              <a:t>Late-Apr</a:t>
            </a:r>
          </a:p>
          <a:p>
            <a:pPr algn="ctr"/>
            <a:r>
              <a:rPr lang="en-US" sz="1590" baseline="3000" dirty="0" smtClean="0">
                <a:solidFill>
                  <a:schemeClr val="accent3"/>
                </a:solidFill>
                <a:latin typeface="+mj-lt"/>
                <a:cs typeface="Arial" pitchFamily="34" charset="0"/>
              </a:rPr>
              <a:t>to mid-May</a:t>
            </a:r>
            <a:endParaRPr lang="en-US" sz="1590" baseline="3000" dirty="0">
              <a:solidFill>
                <a:schemeClr val="accent3"/>
              </a:solidFill>
              <a:latin typeface="+mj-lt"/>
              <a:cs typeface="Arial" pitchFamily="34" charset="0"/>
            </a:endParaRPr>
          </a:p>
        </p:txBody>
      </p:sp>
      <p:cxnSp>
        <p:nvCxnSpPr>
          <p:cNvPr id="140" name="Straight Connector 139"/>
          <p:cNvCxnSpPr/>
          <p:nvPr/>
        </p:nvCxnSpPr>
        <p:spPr>
          <a:xfrm flipH="1">
            <a:off x="5994361" y="1839395"/>
            <a:ext cx="1573816"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63" name="Straight Connector 162"/>
          <p:cNvCxnSpPr/>
          <p:nvPr/>
        </p:nvCxnSpPr>
        <p:spPr>
          <a:xfrm>
            <a:off x="7515795" y="3669171"/>
            <a:ext cx="0" cy="321723"/>
          </a:xfrm>
          <a:prstGeom prst="line">
            <a:avLst/>
          </a:prstGeom>
          <a:ln w="28575">
            <a:solidFill>
              <a:schemeClr val="accent3"/>
            </a:solidFill>
            <a:prstDash val="solid"/>
          </a:ln>
        </p:spPr>
        <p:style>
          <a:lnRef idx="1">
            <a:schemeClr val="accent1"/>
          </a:lnRef>
          <a:fillRef idx="0">
            <a:schemeClr val="accent1"/>
          </a:fillRef>
          <a:effectRef idx="0">
            <a:schemeClr val="accent1"/>
          </a:effectRef>
          <a:fontRef idx="minor">
            <a:schemeClr val="tx1"/>
          </a:fontRef>
        </p:style>
      </p:cxnSp>
      <p:cxnSp>
        <p:nvCxnSpPr>
          <p:cNvPr id="164" name="Straight Connector 163"/>
          <p:cNvCxnSpPr/>
          <p:nvPr/>
        </p:nvCxnSpPr>
        <p:spPr>
          <a:xfrm>
            <a:off x="7515795" y="3988506"/>
            <a:ext cx="827128" cy="710253"/>
          </a:xfrm>
          <a:prstGeom prst="line">
            <a:avLst/>
          </a:prstGeom>
          <a:ln w="28575">
            <a:solidFill>
              <a:schemeClr val="accent3"/>
            </a:solidFill>
            <a:prstDash val="solid"/>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a:off x="8456045" y="2147098"/>
            <a:ext cx="0" cy="1260000"/>
          </a:xfrm>
          <a:prstGeom prst="line">
            <a:avLst/>
          </a:prstGeom>
          <a:ln w="28575">
            <a:solidFill>
              <a:schemeClr val="accent3"/>
            </a:solidFill>
            <a:prstDash val="solid"/>
          </a:ln>
        </p:spPr>
        <p:style>
          <a:lnRef idx="1">
            <a:schemeClr val="accent1"/>
          </a:lnRef>
          <a:fillRef idx="0">
            <a:schemeClr val="accent1"/>
          </a:fillRef>
          <a:effectRef idx="0">
            <a:schemeClr val="accent1"/>
          </a:effectRef>
          <a:fontRef idx="minor">
            <a:schemeClr val="tx1"/>
          </a:fontRef>
        </p:style>
      </p:cxnSp>
      <p:cxnSp>
        <p:nvCxnSpPr>
          <p:cNvPr id="167" name="Straight Connector 166"/>
          <p:cNvCxnSpPr/>
          <p:nvPr/>
        </p:nvCxnSpPr>
        <p:spPr>
          <a:xfrm>
            <a:off x="9141216" y="2759098"/>
            <a:ext cx="0" cy="648000"/>
          </a:xfrm>
          <a:prstGeom prst="line">
            <a:avLst/>
          </a:prstGeom>
          <a:ln w="28575">
            <a:solidFill>
              <a:schemeClr val="accent2"/>
            </a:solidFill>
            <a:prstDash val="solid"/>
          </a:ln>
        </p:spPr>
        <p:style>
          <a:lnRef idx="1">
            <a:schemeClr val="accent1"/>
          </a:lnRef>
          <a:fillRef idx="0">
            <a:schemeClr val="accent1"/>
          </a:fillRef>
          <a:effectRef idx="0">
            <a:schemeClr val="accent1"/>
          </a:effectRef>
          <a:fontRef idx="minor">
            <a:schemeClr val="tx1"/>
          </a:fontRef>
        </p:style>
      </p:cxnSp>
      <p:sp>
        <p:nvSpPr>
          <p:cNvPr id="86" name="TextBox 85"/>
          <p:cNvSpPr txBox="1"/>
          <p:nvPr/>
        </p:nvSpPr>
        <p:spPr>
          <a:xfrm>
            <a:off x="4751323" y="3198881"/>
            <a:ext cx="122821" cy="856289"/>
          </a:xfrm>
          <a:prstGeom prst="rect">
            <a:avLst/>
          </a:prstGeom>
          <a:solidFill>
            <a:schemeClr val="bg1"/>
          </a:solidFill>
        </p:spPr>
        <p:txBody>
          <a:bodyPr vert="wordArtVert" wrap="none" lIns="0" tIns="0" rIns="0" bIns="0" rtlCol="0" anchor="ctr">
            <a:noAutofit/>
          </a:bodyPr>
          <a:lstStyle/>
          <a:p>
            <a:r>
              <a:rPr lang="en-GB" sz="700" b="1" dirty="0" smtClean="0">
                <a:solidFill>
                  <a:schemeClr val="accent6">
                    <a:lumMod val="50000"/>
                  </a:schemeClr>
                </a:solidFill>
              </a:rPr>
              <a:t>EASTER</a:t>
            </a:r>
          </a:p>
        </p:txBody>
      </p:sp>
      <p:sp>
        <p:nvSpPr>
          <p:cNvPr id="169" name="Rectangle 168">
            <a:extLst>
              <a:ext uri="{FF2B5EF4-FFF2-40B4-BE49-F238E27FC236}">
                <a16:creationId xmlns:a16="http://schemas.microsoft.com/office/drawing/2014/main" xmlns="" id="{3E0F0042-A905-4150-857A-020893E48AB3}"/>
              </a:ext>
            </a:extLst>
          </p:cNvPr>
          <p:cNvSpPr/>
          <p:nvPr/>
        </p:nvSpPr>
        <p:spPr>
          <a:xfrm>
            <a:off x="10124955" y="3706540"/>
            <a:ext cx="450783" cy="285117"/>
          </a:xfrm>
          <a:prstGeom prst="rect">
            <a:avLst/>
          </a:prstGeom>
        </p:spPr>
        <p:txBody>
          <a:bodyPr wrap="none" lIns="120818" tIns="60408" rIns="120818" bIns="60408">
            <a:spAutoFit/>
          </a:bodyPr>
          <a:lstStyle/>
          <a:p>
            <a:pPr algn="ctr"/>
            <a:r>
              <a:rPr lang="en-US" sz="1590" baseline="3000" dirty="0" smtClean="0">
                <a:solidFill>
                  <a:schemeClr val="accent2"/>
                </a:solidFill>
                <a:latin typeface="+mj-lt"/>
                <a:cs typeface="Arial" pitchFamily="34" charset="0"/>
              </a:rPr>
              <a:t>July</a:t>
            </a:r>
            <a:endParaRPr lang="en-US" sz="1590" baseline="3000" dirty="0">
              <a:solidFill>
                <a:schemeClr val="accent2"/>
              </a:solidFill>
              <a:latin typeface="+mj-lt"/>
              <a:cs typeface="Arial" pitchFamily="34" charset="0"/>
            </a:endParaRPr>
          </a:p>
        </p:txBody>
      </p:sp>
      <p:grpSp>
        <p:nvGrpSpPr>
          <p:cNvPr id="168" name="Group 167"/>
          <p:cNvGrpSpPr/>
          <p:nvPr/>
        </p:nvGrpSpPr>
        <p:grpSpPr>
          <a:xfrm>
            <a:off x="10213797" y="3392294"/>
            <a:ext cx="296148" cy="296148"/>
            <a:chOff x="10213797" y="3189441"/>
            <a:chExt cx="296148" cy="296148"/>
          </a:xfrm>
        </p:grpSpPr>
        <p:sp>
          <p:nvSpPr>
            <p:cNvPr id="171" name="Oval 170">
              <a:extLst>
                <a:ext uri="{FF2B5EF4-FFF2-40B4-BE49-F238E27FC236}">
                  <a16:creationId xmlns:a16="http://schemas.microsoft.com/office/drawing/2014/main" xmlns="" id="{C1EE9D46-86F5-4276-94BC-E29310C5A7F1}"/>
                </a:ext>
              </a:extLst>
            </p:cNvPr>
            <p:cNvSpPr/>
            <p:nvPr/>
          </p:nvSpPr>
          <p:spPr>
            <a:xfrm>
              <a:off x="10213797" y="3189441"/>
              <a:ext cx="296148" cy="29614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120818" tIns="60408" rIns="120818" bIns="60408" rtlCol="0" anchor="ctr"/>
            <a:lstStyle/>
            <a:p>
              <a:pPr algn="ctr"/>
              <a:endParaRPr lang="en-US" sz="994" dirty="0"/>
            </a:p>
          </p:txBody>
        </p:sp>
        <p:sp>
          <p:nvSpPr>
            <p:cNvPr id="185" name="Oval 184">
              <a:extLst>
                <a:ext uri="{FF2B5EF4-FFF2-40B4-BE49-F238E27FC236}">
                  <a16:creationId xmlns:a16="http://schemas.microsoft.com/office/drawing/2014/main" xmlns="" id="{C93DC6A3-32D0-45CC-9829-907F0AC8BB4A}"/>
                </a:ext>
              </a:extLst>
            </p:cNvPr>
            <p:cNvSpPr/>
            <p:nvPr/>
          </p:nvSpPr>
          <p:spPr>
            <a:xfrm>
              <a:off x="10311522" y="3287165"/>
              <a:ext cx="100690" cy="10069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20818" tIns="60408" rIns="120818" bIns="60408" rtlCol="0" anchor="ctr"/>
            <a:lstStyle/>
            <a:p>
              <a:pPr algn="ctr"/>
              <a:endParaRPr lang="en-US" sz="994" dirty="0"/>
            </a:p>
          </p:txBody>
        </p:sp>
      </p:grpSp>
      <p:sp>
        <p:nvSpPr>
          <p:cNvPr id="113" name="Rectangle 112"/>
          <p:cNvSpPr/>
          <p:nvPr/>
        </p:nvSpPr>
        <p:spPr>
          <a:xfrm>
            <a:off x="2859071" y="2975178"/>
            <a:ext cx="3564000" cy="21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92" dirty="0">
                <a:latin typeface="+mj-lt"/>
              </a:rPr>
              <a:t>and set personal goals</a:t>
            </a:r>
          </a:p>
        </p:txBody>
      </p:sp>
      <p:sp>
        <p:nvSpPr>
          <p:cNvPr id="104" name="Rounded Rectangle 10">
            <a:extLst>
              <a:ext uri="{FF2B5EF4-FFF2-40B4-BE49-F238E27FC236}">
                <a16:creationId xmlns:a16="http://schemas.microsoft.com/office/drawing/2014/main" xmlns="" id="{79D1FAD4-64E7-4012-B7A3-0E5F5E8347CC}"/>
              </a:ext>
            </a:extLst>
          </p:cNvPr>
          <p:cNvSpPr/>
          <p:nvPr/>
        </p:nvSpPr>
        <p:spPr>
          <a:xfrm>
            <a:off x="2859070" y="2732560"/>
            <a:ext cx="3564000" cy="216000"/>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92" dirty="0" smtClean="0">
                <a:latin typeface="+mj-lt"/>
              </a:rPr>
              <a:t>Input* </a:t>
            </a:r>
            <a:r>
              <a:rPr lang="en-US" sz="1192" dirty="0">
                <a:latin typeface="+mj-lt"/>
              </a:rPr>
              <a:t>and communicate rating</a:t>
            </a:r>
          </a:p>
        </p:txBody>
      </p:sp>
      <p:cxnSp>
        <p:nvCxnSpPr>
          <p:cNvPr id="133" name="Straight Connector 132"/>
          <p:cNvCxnSpPr/>
          <p:nvPr/>
        </p:nvCxnSpPr>
        <p:spPr>
          <a:xfrm>
            <a:off x="2866708" y="2735815"/>
            <a:ext cx="0" cy="716597"/>
          </a:xfrm>
          <a:prstGeom prst="line">
            <a:avLst/>
          </a:prstGeom>
          <a:ln w="28575">
            <a:solidFill>
              <a:srgbClr val="7030A0"/>
            </a:solidFill>
            <a:prstDash val="solid"/>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2043665" y="4313807"/>
            <a:ext cx="1702050" cy="360040"/>
          </a:xfrm>
          <a:prstGeom prst="rect">
            <a:avLst/>
          </a:prstGeom>
          <a:noFill/>
        </p:spPr>
        <p:txBody>
          <a:bodyPr wrap="square" lIns="0" tIns="0" rIns="0" bIns="0" rtlCol="0">
            <a:noAutofit/>
          </a:bodyPr>
          <a:lstStyle/>
          <a:p>
            <a:r>
              <a:rPr lang="en-GB" sz="1000" dirty="0" smtClean="0">
                <a:latin typeface="+mj-lt"/>
              </a:rPr>
              <a:t>Your Say results available to managers from 21</a:t>
            </a:r>
            <a:r>
              <a:rPr lang="en-GB" sz="1000" baseline="30000" dirty="0" smtClean="0">
                <a:latin typeface="+mj-lt"/>
              </a:rPr>
              <a:t>st</a:t>
            </a:r>
            <a:r>
              <a:rPr lang="en-GB" sz="1000" dirty="0" smtClean="0">
                <a:latin typeface="+mj-lt"/>
              </a:rPr>
              <a:t> </a:t>
            </a:r>
            <a:r>
              <a:rPr lang="en-GB" sz="1000" dirty="0">
                <a:latin typeface="+mj-lt"/>
              </a:rPr>
              <a:t>F</a:t>
            </a:r>
            <a:r>
              <a:rPr lang="en-GB" sz="1000" dirty="0" smtClean="0">
                <a:latin typeface="+mj-lt"/>
              </a:rPr>
              <a:t>eb</a:t>
            </a:r>
          </a:p>
        </p:txBody>
      </p:sp>
      <p:cxnSp>
        <p:nvCxnSpPr>
          <p:cNvPr id="110" name="Straight Connector 109">
            <a:extLst>
              <a:ext uri="{FF2B5EF4-FFF2-40B4-BE49-F238E27FC236}">
                <a16:creationId xmlns:a16="http://schemas.microsoft.com/office/drawing/2014/main" xmlns="" id="{502AB09E-C0DC-486B-9EE0-510FA683AE6F}"/>
              </a:ext>
            </a:extLst>
          </p:cNvPr>
          <p:cNvCxnSpPr>
            <a:cxnSpLocks/>
          </p:cNvCxnSpPr>
          <p:nvPr/>
        </p:nvCxnSpPr>
        <p:spPr>
          <a:xfrm>
            <a:off x="2338433" y="3576214"/>
            <a:ext cx="0" cy="690375"/>
          </a:xfrm>
          <a:prstGeom prst="line">
            <a:avLst/>
          </a:prstGeom>
          <a:ln w="28575">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91343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418086" y="6196654"/>
            <a:ext cx="360000" cy="287267"/>
          </a:xfrm>
        </p:spPr>
        <p:txBody>
          <a:bodyPr/>
          <a:lstStyle/>
          <a:p>
            <a:fld id="{0B868178-02AE-42FC-958D-6B8F13B60175}" type="slidenum">
              <a:rPr lang="en-GB" smtClean="0"/>
              <a:t>7</a:t>
            </a:fld>
            <a:endParaRPr lang="en-GB" dirty="0"/>
          </a:p>
        </p:txBody>
      </p:sp>
      <p:sp>
        <p:nvSpPr>
          <p:cNvPr id="15" name="TextBox 14"/>
          <p:cNvSpPr txBox="1"/>
          <p:nvPr/>
        </p:nvSpPr>
        <p:spPr>
          <a:xfrm>
            <a:off x="11271065" y="2208213"/>
            <a:ext cx="908523" cy="908523"/>
          </a:xfrm>
          <a:prstGeom prst="rect">
            <a:avLst/>
          </a:prstGeom>
          <a:noFill/>
        </p:spPr>
        <p:txBody>
          <a:bodyPr wrap="square" lIns="0" tIns="0" rIns="0" bIns="0" rtlCol="0">
            <a:noAutofit/>
          </a:bodyPr>
          <a:lstStyle/>
          <a:p>
            <a:endParaRPr lang="en-GB" sz="1490" dirty="0"/>
          </a:p>
        </p:txBody>
      </p:sp>
      <p:sp>
        <p:nvSpPr>
          <p:cNvPr id="28" name="Title 27"/>
          <p:cNvSpPr>
            <a:spLocks noGrp="1"/>
          </p:cNvSpPr>
          <p:nvPr>
            <p:ph type="title"/>
          </p:nvPr>
        </p:nvSpPr>
        <p:spPr/>
        <p:txBody>
          <a:bodyPr/>
          <a:lstStyle/>
          <a:p>
            <a:r>
              <a:rPr lang="en-GB" dirty="0" smtClean="0"/>
              <a:t>How we’re supporting people through the process – comms timeline</a:t>
            </a:r>
            <a:endParaRPr lang="en-GB" dirty="0"/>
          </a:p>
        </p:txBody>
      </p:sp>
      <p:cxnSp>
        <p:nvCxnSpPr>
          <p:cNvPr id="27" name="Straight Connector 26">
            <a:extLst>
              <a:ext uri="{FF2B5EF4-FFF2-40B4-BE49-F238E27FC236}">
                <a16:creationId xmlns="" xmlns:a16="http://schemas.microsoft.com/office/drawing/2014/main" id="{502AB09E-C0DC-486B-9EE0-510FA683AE6F}"/>
              </a:ext>
            </a:extLst>
          </p:cNvPr>
          <p:cNvCxnSpPr>
            <a:cxnSpLocks/>
          </p:cNvCxnSpPr>
          <p:nvPr/>
        </p:nvCxnSpPr>
        <p:spPr>
          <a:xfrm>
            <a:off x="717857" y="3351548"/>
            <a:ext cx="8138259" cy="8126"/>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29" name="Rectangle 28">
            <a:extLst>
              <a:ext uri="{FF2B5EF4-FFF2-40B4-BE49-F238E27FC236}">
                <a16:creationId xmlns="" xmlns:a16="http://schemas.microsoft.com/office/drawing/2014/main" id="{D3B646CE-5F44-467F-A64C-1B2B983A0DD1}"/>
              </a:ext>
            </a:extLst>
          </p:cNvPr>
          <p:cNvSpPr/>
          <p:nvPr/>
        </p:nvSpPr>
        <p:spPr>
          <a:xfrm>
            <a:off x="288964" y="3219645"/>
            <a:ext cx="430071" cy="327970"/>
          </a:xfrm>
          <a:prstGeom prst="rect">
            <a:avLst/>
          </a:prstGeom>
          <a:solidFill>
            <a:schemeClr val="bg1"/>
          </a:solidFill>
        </p:spPr>
        <p:txBody>
          <a:bodyPr wrap="square" lIns="36000" tIns="60799" rIns="36000" bIns="60799">
            <a:spAutoFit/>
          </a:bodyPr>
          <a:lstStyle/>
          <a:p>
            <a:pPr algn="ctr"/>
            <a:r>
              <a:rPr lang="en-US" sz="2000" b="1" baseline="3000" dirty="0" smtClean="0">
                <a:solidFill>
                  <a:schemeClr val="bg2">
                    <a:lumMod val="60000"/>
                    <a:lumOff val="40000"/>
                  </a:schemeClr>
                </a:solidFill>
                <a:latin typeface="+mj-lt"/>
                <a:cs typeface="Arial" pitchFamily="34" charset="0"/>
              </a:rPr>
              <a:t>2017</a:t>
            </a:r>
            <a:endParaRPr lang="en-US" sz="2000" b="1" baseline="3000" dirty="0">
              <a:solidFill>
                <a:schemeClr val="bg2">
                  <a:lumMod val="60000"/>
                  <a:lumOff val="40000"/>
                </a:schemeClr>
              </a:solidFill>
              <a:latin typeface="+mj-lt"/>
              <a:cs typeface="Arial" pitchFamily="34" charset="0"/>
            </a:endParaRPr>
          </a:p>
        </p:txBody>
      </p:sp>
      <p:sp>
        <p:nvSpPr>
          <p:cNvPr id="30" name="Rectangle 29">
            <a:extLst>
              <a:ext uri="{FF2B5EF4-FFF2-40B4-BE49-F238E27FC236}">
                <a16:creationId xmlns="" xmlns:a16="http://schemas.microsoft.com/office/drawing/2014/main" id="{D3B646CE-5F44-467F-A64C-1B2B983A0DD1}"/>
              </a:ext>
            </a:extLst>
          </p:cNvPr>
          <p:cNvSpPr/>
          <p:nvPr/>
        </p:nvSpPr>
        <p:spPr>
          <a:xfrm>
            <a:off x="8856116" y="3238116"/>
            <a:ext cx="430071" cy="327970"/>
          </a:xfrm>
          <a:prstGeom prst="rect">
            <a:avLst/>
          </a:prstGeom>
          <a:solidFill>
            <a:schemeClr val="bg1"/>
          </a:solidFill>
        </p:spPr>
        <p:txBody>
          <a:bodyPr wrap="square" lIns="36000" tIns="60799" rIns="36000" bIns="60799">
            <a:spAutoFit/>
          </a:bodyPr>
          <a:lstStyle/>
          <a:p>
            <a:pPr algn="ctr"/>
            <a:r>
              <a:rPr lang="en-US" sz="2000" b="1" baseline="3000" dirty="0" smtClean="0">
                <a:solidFill>
                  <a:schemeClr val="bg2">
                    <a:lumMod val="60000"/>
                    <a:lumOff val="40000"/>
                  </a:schemeClr>
                </a:solidFill>
                <a:latin typeface="+mj-lt"/>
                <a:cs typeface="Arial" pitchFamily="34" charset="0"/>
              </a:rPr>
              <a:t>2018</a:t>
            </a:r>
            <a:endParaRPr lang="en-US" sz="2000" b="1" baseline="3000" dirty="0">
              <a:solidFill>
                <a:schemeClr val="bg2">
                  <a:lumMod val="60000"/>
                  <a:lumOff val="40000"/>
                </a:schemeClr>
              </a:solidFill>
              <a:latin typeface="+mj-lt"/>
              <a:cs typeface="Arial" pitchFamily="34" charset="0"/>
            </a:endParaRPr>
          </a:p>
        </p:txBody>
      </p:sp>
      <p:sp>
        <p:nvSpPr>
          <p:cNvPr id="32" name="Rectangle 31">
            <a:extLst>
              <a:ext uri="{FF2B5EF4-FFF2-40B4-BE49-F238E27FC236}">
                <a16:creationId xmlns="" xmlns:a16="http://schemas.microsoft.com/office/drawing/2014/main" id="{747CA7C5-3A00-4D58-BCC6-16BBB0B06919}"/>
              </a:ext>
            </a:extLst>
          </p:cNvPr>
          <p:cNvSpPr/>
          <p:nvPr/>
        </p:nvSpPr>
        <p:spPr>
          <a:xfrm>
            <a:off x="497992" y="3452917"/>
            <a:ext cx="1265340" cy="369007"/>
          </a:xfrm>
          <a:prstGeom prst="rect">
            <a:avLst/>
          </a:prstGeom>
        </p:spPr>
        <p:txBody>
          <a:bodyPr wrap="none" lIns="121599" tIns="60799" rIns="121599" bIns="60799">
            <a:spAutoFit/>
          </a:bodyPr>
          <a:lstStyle/>
          <a:p>
            <a:pPr algn="ctr"/>
            <a:r>
              <a:rPr lang="en-US" sz="1600" baseline="3000" dirty="0" smtClean="0">
                <a:solidFill>
                  <a:srgbClr val="7030A0"/>
                </a:solidFill>
                <a:latin typeface="+mj-lt"/>
                <a:cs typeface="Arial" pitchFamily="34" charset="0"/>
              </a:rPr>
              <a:t>13</a:t>
            </a:r>
            <a:r>
              <a:rPr lang="en-US" sz="1600" dirty="0" smtClean="0">
                <a:solidFill>
                  <a:srgbClr val="7030A0"/>
                </a:solidFill>
                <a:latin typeface="+mj-lt"/>
                <a:cs typeface="Arial" pitchFamily="34" charset="0"/>
              </a:rPr>
              <a:t> </a:t>
            </a:r>
            <a:r>
              <a:rPr lang="en-US" sz="1600" baseline="3000" dirty="0" smtClean="0">
                <a:solidFill>
                  <a:srgbClr val="7030A0"/>
                </a:solidFill>
                <a:latin typeface="+mj-lt"/>
                <a:cs typeface="Arial" pitchFamily="34" charset="0"/>
              </a:rPr>
              <a:t>Dec (to 11</a:t>
            </a:r>
            <a:r>
              <a:rPr lang="en-US" sz="1600" dirty="0" smtClean="0">
                <a:solidFill>
                  <a:srgbClr val="7030A0"/>
                </a:solidFill>
                <a:latin typeface="+mj-lt"/>
                <a:cs typeface="Arial" pitchFamily="34" charset="0"/>
              </a:rPr>
              <a:t> </a:t>
            </a:r>
            <a:r>
              <a:rPr lang="en-US" sz="1600" baseline="3000" dirty="0" smtClean="0">
                <a:solidFill>
                  <a:srgbClr val="7030A0"/>
                </a:solidFill>
                <a:latin typeface="+mj-lt"/>
                <a:cs typeface="Arial" pitchFamily="34" charset="0"/>
              </a:rPr>
              <a:t>Jan)</a:t>
            </a:r>
            <a:endParaRPr lang="en-US" sz="1600" baseline="3000" dirty="0">
              <a:solidFill>
                <a:srgbClr val="7030A0"/>
              </a:solidFill>
              <a:latin typeface="+mj-lt"/>
              <a:cs typeface="Arial" pitchFamily="34" charset="0"/>
            </a:endParaRPr>
          </a:p>
        </p:txBody>
      </p:sp>
      <p:grpSp>
        <p:nvGrpSpPr>
          <p:cNvPr id="33" name="Group 32"/>
          <p:cNvGrpSpPr/>
          <p:nvPr/>
        </p:nvGrpSpPr>
        <p:grpSpPr>
          <a:xfrm>
            <a:off x="935236" y="3211933"/>
            <a:ext cx="298064" cy="298064"/>
            <a:chOff x="1164136" y="3198283"/>
            <a:chExt cx="298064" cy="298064"/>
          </a:xfrm>
        </p:grpSpPr>
        <p:sp>
          <p:nvSpPr>
            <p:cNvPr id="34" name="Oval 33">
              <a:extLst>
                <a:ext uri="{FF2B5EF4-FFF2-40B4-BE49-F238E27FC236}">
                  <a16:creationId xmlns="" xmlns:a16="http://schemas.microsoft.com/office/drawing/2014/main" id="{0C160CA0-B642-45F3-AA88-17DFE32AAFBC}"/>
                </a:ext>
              </a:extLst>
            </p:cNvPr>
            <p:cNvSpPr/>
            <p:nvPr/>
          </p:nvSpPr>
          <p:spPr>
            <a:xfrm>
              <a:off x="1164136" y="3198283"/>
              <a:ext cx="298064" cy="298064"/>
            </a:xfrm>
            <a:prstGeom prst="ellipse">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lIns="121599" tIns="60799" rIns="121599" bIns="60799" rtlCol="0" anchor="ctr"/>
            <a:lstStyle/>
            <a:p>
              <a:pPr algn="ctr"/>
              <a:endParaRPr lang="en-US" sz="1000" dirty="0"/>
            </a:p>
          </p:txBody>
        </p:sp>
        <p:sp>
          <p:nvSpPr>
            <p:cNvPr id="35" name="Oval 34">
              <a:extLst>
                <a:ext uri="{FF2B5EF4-FFF2-40B4-BE49-F238E27FC236}">
                  <a16:creationId xmlns="" xmlns:a16="http://schemas.microsoft.com/office/drawing/2014/main" id="{5F88F80C-7478-490C-AFE4-A5956CE46BA6}"/>
                </a:ext>
              </a:extLst>
            </p:cNvPr>
            <p:cNvSpPr/>
            <p:nvPr/>
          </p:nvSpPr>
          <p:spPr>
            <a:xfrm>
              <a:off x="1262493" y="3296639"/>
              <a:ext cx="101341" cy="10134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21599" tIns="60799" rIns="121599" bIns="60799" rtlCol="0" anchor="ctr"/>
            <a:lstStyle/>
            <a:p>
              <a:pPr algn="ctr"/>
              <a:endParaRPr lang="en-US" sz="1000" dirty="0"/>
            </a:p>
          </p:txBody>
        </p:sp>
      </p:grpSp>
      <p:grpSp>
        <p:nvGrpSpPr>
          <p:cNvPr id="36" name="Group 35"/>
          <p:cNvGrpSpPr/>
          <p:nvPr/>
        </p:nvGrpSpPr>
        <p:grpSpPr>
          <a:xfrm>
            <a:off x="791220" y="1272234"/>
            <a:ext cx="1440160" cy="1897305"/>
            <a:chOff x="1817400" y="1234932"/>
            <a:chExt cx="1440160" cy="1897305"/>
          </a:xfrm>
        </p:grpSpPr>
        <p:sp>
          <p:nvSpPr>
            <p:cNvPr id="37" name="Rounded Rectangle 10">
              <a:extLst>
                <a:ext uri="{FF2B5EF4-FFF2-40B4-BE49-F238E27FC236}">
                  <a16:creationId xmlns="" xmlns:a16="http://schemas.microsoft.com/office/drawing/2014/main" id="{CDC7E8ED-08E5-4797-B478-4EABB2B8D980}"/>
                </a:ext>
              </a:extLst>
            </p:cNvPr>
            <p:cNvSpPr/>
            <p:nvPr/>
          </p:nvSpPr>
          <p:spPr>
            <a:xfrm>
              <a:off x="1817560" y="1234932"/>
              <a:ext cx="1440000" cy="1551249"/>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sz="600" b="1" dirty="0" smtClean="0">
                <a:solidFill>
                  <a:schemeClr val="bg1"/>
                </a:solidFill>
              </a:endParaRPr>
            </a:p>
            <a:p>
              <a:pPr lvl="0" algn="ctr"/>
              <a:r>
                <a:rPr lang="en-GB" sz="1400" b="1" dirty="0" smtClean="0">
                  <a:solidFill>
                    <a:schemeClr val="bg1"/>
                  </a:solidFill>
                </a:rPr>
                <a:t>HR </a:t>
              </a:r>
              <a:r>
                <a:rPr lang="en-GB" sz="1400" b="1" dirty="0">
                  <a:solidFill>
                    <a:schemeClr val="bg1"/>
                  </a:solidFill>
                </a:rPr>
                <a:t>briefed </a:t>
              </a:r>
              <a:endParaRPr lang="en-GB" sz="1400" b="1" dirty="0" smtClean="0">
                <a:solidFill>
                  <a:schemeClr val="bg1"/>
                </a:solidFill>
              </a:endParaRPr>
            </a:p>
            <a:p>
              <a:pPr lvl="0" algn="ctr"/>
              <a:r>
                <a:rPr lang="en-GB" sz="1200" dirty="0" smtClean="0">
                  <a:solidFill>
                    <a:schemeClr val="bg1"/>
                  </a:solidFill>
                </a:rPr>
                <a:t>Heartbeat,</a:t>
              </a:r>
            </a:p>
            <a:p>
              <a:pPr lvl="0" algn="ctr"/>
              <a:r>
                <a:rPr lang="en-GB" sz="1200" dirty="0" smtClean="0">
                  <a:solidFill>
                    <a:schemeClr val="bg1"/>
                  </a:solidFill>
                </a:rPr>
                <a:t>knowledge calls</a:t>
              </a:r>
            </a:p>
            <a:p>
              <a:pPr lvl="0" algn="ctr"/>
              <a:endParaRPr lang="en-GB" sz="800" dirty="0">
                <a:solidFill>
                  <a:schemeClr val="bg1"/>
                </a:solidFill>
              </a:endParaRPr>
            </a:p>
            <a:p>
              <a:pPr lvl="0" algn="ctr"/>
              <a:r>
                <a:rPr lang="en-GB" sz="1200" i="1" dirty="0" smtClean="0">
                  <a:solidFill>
                    <a:schemeClr val="bg1"/>
                  </a:solidFill>
                </a:rPr>
                <a:t>YE performance process incl. reward approach</a:t>
              </a:r>
              <a:endParaRPr lang="en-GB" sz="1789" i="1" dirty="0">
                <a:solidFill>
                  <a:srgbClr val="7030A0"/>
                </a:solidFill>
              </a:endParaRPr>
            </a:p>
          </p:txBody>
        </p:sp>
        <p:sp>
          <p:nvSpPr>
            <p:cNvPr id="38" name="Isosceles Triangle 37">
              <a:extLst>
                <a:ext uri="{FF2B5EF4-FFF2-40B4-BE49-F238E27FC236}">
                  <a16:creationId xmlns="" xmlns:a16="http://schemas.microsoft.com/office/drawing/2014/main" id="{B885BF92-810F-4258-AC0C-D5CD37E646A3}"/>
                </a:ext>
              </a:extLst>
            </p:cNvPr>
            <p:cNvSpPr/>
            <p:nvPr/>
          </p:nvSpPr>
          <p:spPr>
            <a:xfrm flipV="1">
              <a:off x="1817400" y="2786181"/>
              <a:ext cx="473144" cy="346056"/>
            </a:xfrm>
            <a:prstGeom prst="triangle">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p>
          </p:txBody>
        </p:sp>
      </p:grpSp>
      <p:grpSp>
        <p:nvGrpSpPr>
          <p:cNvPr id="39" name="Group 38"/>
          <p:cNvGrpSpPr/>
          <p:nvPr/>
        </p:nvGrpSpPr>
        <p:grpSpPr>
          <a:xfrm>
            <a:off x="640743" y="3860595"/>
            <a:ext cx="1440000" cy="1714048"/>
            <a:chOff x="6263828" y="3938309"/>
            <a:chExt cx="1440000" cy="1714048"/>
          </a:xfrm>
        </p:grpSpPr>
        <p:sp>
          <p:nvSpPr>
            <p:cNvPr id="40" name="Rounded Rectangle 10">
              <a:extLst>
                <a:ext uri="{FF2B5EF4-FFF2-40B4-BE49-F238E27FC236}">
                  <a16:creationId xmlns="" xmlns:a16="http://schemas.microsoft.com/office/drawing/2014/main" id="{30F5BDC1-82F2-4488-A65E-ADBA9C781194}"/>
                </a:ext>
              </a:extLst>
            </p:cNvPr>
            <p:cNvSpPr/>
            <p:nvPr/>
          </p:nvSpPr>
          <p:spPr>
            <a:xfrm>
              <a:off x="6263828" y="4212357"/>
              <a:ext cx="1440000" cy="1440000"/>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latin typeface="+mj-lt"/>
                </a:rPr>
                <a:t>Leaders</a:t>
              </a:r>
            </a:p>
            <a:p>
              <a:pPr algn="ctr"/>
              <a:r>
                <a:rPr lang="en-US" sz="1200" dirty="0" smtClean="0">
                  <a:latin typeface="+mj-lt"/>
                </a:rPr>
                <a:t>Briefing pack</a:t>
              </a:r>
            </a:p>
            <a:p>
              <a:pPr algn="ctr"/>
              <a:endParaRPr lang="en-US" sz="1200" dirty="0">
                <a:latin typeface="+mj-lt"/>
              </a:endParaRPr>
            </a:p>
            <a:p>
              <a:pPr algn="ctr"/>
              <a:r>
                <a:rPr lang="en-US" sz="1200" i="1" dirty="0" smtClean="0">
                  <a:latin typeface="+mj-lt"/>
                </a:rPr>
                <a:t>Key calendar dates</a:t>
              </a:r>
            </a:p>
            <a:p>
              <a:pPr algn="ctr"/>
              <a:r>
                <a:rPr lang="en-US" sz="1200" i="1" dirty="0" smtClean="0">
                  <a:latin typeface="+mj-lt"/>
                </a:rPr>
                <a:t>Overview YE process incl. reward approach </a:t>
              </a:r>
              <a:endParaRPr lang="en-US" sz="1200" i="1" dirty="0">
                <a:latin typeface="+mj-lt"/>
              </a:endParaRPr>
            </a:p>
          </p:txBody>
        </p:sp>
        <p:sp>
          <p:nvSpPr>
            <p:cNvPr id="41" name="Isosceles Triangle 40">
              <a:extLst>
                <a:ext uri="{FF2B5EF4-FFF2-40B4-BE49-F238E27FC236}">
                  <a16:creationId xmlns="" xmlns:a16="http://schemas.microsoft.com/office/drawing/2014/main" id="{F1EB2D86-A334-429A-9F3A-11D05E4E3D92}"/>
                </a:ext>
              </a:extLst>
            </p:cNvPr>
            <p:cNvSpPr/>
            <p:nvPr/>
          </p:nvSpPr>
          <p:spPr>
            <a:xfrm rot="10800000" flipV="1">
              <a:off x="6270289" y="3938309"/>
              <a:ext cx="473144" cy="346056"/>
            </a:xfrm>
            <a:prstGeom prst="triangle">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p>
          </p:txBody>
        </p:sp>
      </p:grpSp>
      <p:sp>
        <p:nvSpPr>
          <p:cNvPr id="42" name="Rectangle 41">
            <a:extLst>
              <a:ext uri="{FF2B5EF4-FFF2-40B4-BE49-F238E27FC236}">
                <a16:creationId xmlns="" xmlns:a16="http://schemas.microsoft.com/office/drawing/2014/main" id="{45D58E45-1156-4DCB-A3E7-ABBAA9096000}"/>
              </a:ext>
            </a:extLst>
          </p:cNvPr>
          <p:cNvSpPr/>
          <p:nvPr/>
        </p:nvSpPr>
        <p:spPr>
          <a:xfrm>
            <a:off x="1779586" y="3452917"/>
            <a:ext cx="1272970" cy="369007"/>
          </a:xfrm>
          <a:prstGeom prst="rect">
            <a:avLst/>
          </a:prstGeom>
        </p:spPr>
        <p:txBody>
          <a:bodyPr wrap="none" lIns="121599" tIns="60799" rIns="121599" bIns="60799">
            <a:spAutoFit/>
          </a:bodyPr>
          <a:lstStyle/>
          <a:p>
            <a:pPr algn="ctr"/>
            <a:r>
              <a:rPr lang="en-US" sz="1600" baseline="3000" dirty="0" smtClean="0">
                <a:solidFill>
                  <a:schemeClr val="accent2"/>
                </a:solidFill>
                <a:latin typeface="+mj-lt"/>
                <a:cs typeface="Arial" pitchFamily="34" charset="0"/>
              </a:rPr>
              <a:t>30</a:t>
            </a:r>
            <a:r>
              <a:rPr lang="en-US" sz="1600" dirty="0" smtClean="0">
                <a:solidFill>
                  <a:schemeClr val="accent2"/>
                </a:solidFill>
                <a:latin typeface="+mj-lt"/>
                <a:cs typeface="Arial" pitchFamily="34" charset="0"/>
              </a:rPr>
              <a:t> </a:t>
            </a:r>
            <a:r>
              <a:rPr lang="en-US" sz="1600" baseline="3000" dirty="0" smtClean="0">
                <a:solidFill>
                  <a:schemeClr val="accent2"/>
                </a:solidFill>
                <a:latin typeface="+mj-lt"/>
                <a:cs typeface="Arial" pitchFamily="34" charset="0"/>
              </a:rPr>
              <a:t>Jan (to</a:t>
            </a:r>
            <a:r>
              <a:rPr lang="en-US" sz="1600" dirty="0" smtClean="0">
                <a:solidFill>
                  <a:schemeClr val="accent2"/>
                </a:solidFill>
                <a:latin typeface="+mj-lt"/>
                <a:cs typeface="Arial" pitchFamily="34" charset="0"/>
              </a:rPr>
              <a:t> </a:t>
            </a:r>
            <a:r>
              <a:rPr lang="en-US" sz="1600" baseline="3000" dirty="0" smtClean="0">
                <a:solidFill>
                  <a:schemeClr val="accent2"/>
                </a:solidFill>
                <a:latin typeface="+mj-lt"/>
                <a:cs typeface="Arial" pitchFamily="34" charset="0"/>
              </a:rPr>
              <a:t>19</a:t>
            </a:r>
            <a:r>
              <a:rPr lang="en-US" sz="1600" dirty="0" smtClean="0">
                <a:solidFill>
                  <a:schemeClr val="accent2"/>
                </a:solidFill>
                <a:latin typeface="+mj-lt"/>
                <a:cs typeface="Arial" pitchFamily="34" charset="0"/>
              </a:rPr>
              <a:t> </a:t>
            </a:r>
            <a:r>
              <a:rPr lang="en-US" sz="1600" baseline="3000" dirty="0" smtClean="0">
                <a:solidFill>
                  <a:schemeClr val="accent2"/>
                </a:solidFill>
                <a:latin typeface="+mj-lt"/>
                <a:cs typeface="Arial" pitchFamily="34" charset="0"/>
              </a:rPr>
              <a:t>Feb)</a:t>
            </a:r>
            <a:endParaRPr lang="en-US" sz="1600" baseline="3000" dirty="0">
              <a:solidFill>
                <a:schemeClr val="accent2"/>
              </a:solidFill>
              <a:latin typeface="+mj-lt"/>
              <a:cs typeface="Arial" pitchFamily="34" charset="0"/>
            </a:endParaRPr>
          </a:p>
        </p:txBody>
      </p:sp>
      <p:grpSp>
        <p:nvGrpSpPr>
          <p:cNvPr id="46" name="Group 45">
            <a:extLst>
              <a:ext uri="{FF2B5EF4-FFF2-40B4-BE49-F238E27FC236}">
                <a16:creationId xmlns="" xmlns:a16="http://schemas.microsoft.com/office/drawing/2014/main" id="{0E46E9D3-67BA-4DFA-971F-DC34EB15408C}"/>
              </a:ext>
            </a:extLst>
          </p:cNvPr>
          <p:cNvGrpSpPr/>
          <p:nvPr/>
        </p:nvGrpSpPr>
        <p:grpSpPr>
          <a:xfrm>
            <a:off x="2459527" y="3211933"/>
            <a:ext cx="298064" cy="298064"/>
            <a:chOff x="1562438" y="4419938"/>
            <a:chExt cx="298064" cy="298064"/>
          </a:xfrm>
        </p:grpSpPr>
        <p:sp>
          <p:nvSpPr>
            <p:cNvPr id="47" name="Oval 46">
              <a:extLst>
                <a:ext uri="{FF2B5EF4-FFF2-40B4-BE49-F238E27FC236}">
                  <a16:creationId xmlns="" xmlns:a16="http://schemas.microsoft.com/office/drawing/2014/main" id="{C1EE9D46-86F5-4276-94BC-E29310C5A7F1}"/>
                </a:ext>
              </a:extLst>
            </p:cNvPr>
            <p:cNvSpPr/>
            <p:nvPr/>
          </p:nvSpPr>
          <p:spPr>
            <a:xfrm>
              <a:off x="1562438" y="4419938"/>
              <a:ext cx="298064" cy="298064"/>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121599" tIns="60799" rIns="121599" bIns="60799" rtlCol="0" anchor="ctr"/>
            <a:lstStyle/>
            <a:p>
              <a:pPr algn="ctr"/>
              <a:endParaRPr lang="en-US" sz="1000" dirty="0"/>
            </a:p>
          </p:txBody>
        </p:sp>
        <p:sp>
          <p:nvSpPr>
            <p:cNvPr id="48" name="Oval 47">
              <a:extLst>
                <a:ext uri="{FF2B5EF4-FFF2-40B4-BE49-F238E27FC236}">
                  <a16:creationId xmlns="" xmlns:a16="http://schemas.microsoft.com/office/drawing/2014/main" id="{C93DC6A3-32D0-45CC-9829-907F0AC8BB4A}"/>
                </a:ext>
              </a:extLst>
            </p:cNvPr>
            <p:cNvSpPr/>
            <p:nvPr/>
          </p:nvSpPr>
          <p:spPr>
            <a:xfrm>
              <a:off x="1660795" y="4518294"/>
              <a:ext cx="101341" cy="10134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21599" tIns="60799" rIns="121599" bIns="60799" rtlCol="0" anchor="ctr"/>
            <a:lstStyle/>
            <a:p>
              <a:pPr algn="ctr"/>
              <a:endParaRPr lang="en-US" sz="1000" dirty="0"/>
            </a:p>
          </p:txBody>
        </p:sp>
      </p:grpSp>
      <p:grpSp>
        <p:nvGrpSpPr>
          <p:cNvPr id="52" name="Group 51"/>
          <p:cNvGrpSpPr/>
          <p:nvPr/>
        </p:nvGrpSpPr>
        <p:grpSpPr>
          <a:xfrm>
            <a:off x="2447404" y="1272234"/>
            <a:ext cx="1512168" cy="1932010"/>
            <a:chOff x="10440452" y="1402444"/>
            <a:chExt cx="1512168" cy="1772968"/>
          </a:xfrm>
        </p:grpSpPr>
        <p:sp>
          <p:nvSpPr>
            <p:cNvPr id="53" name="Rounded Rectangle 10">
              <a:extLst>
                <a:ext uri="{FF2B5EF4-FFF2-40B4-BE49-F238E27FC236}">
                  <a16:creationId xmlns="" xmlns:a16="http://schemas.microsoft.com/office/drawing/2014/main" id="{30F5BDC1-82F2-4488-A65E-ADBA9C781194}"/>
                </a:ext>
              </a:extLst>
            </p:cNvPr>
            <p:cNvSpPr/>
            <p:nvPr/>
          </p:nvSpPr>
          <p:spPr>
            <a:xfrm>
              <a:off x="10440452" y="1402444"/>
              <a:ext cx="1512168" cy="142355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latin typeface="+mj-lt"/>
                </a:rPr>
                <a:t>People managers</a:t>
              </a:r>
            </a:p>
            <a:p>
              <a:pPr algn="ctr"/>
              <a:r>
                <a:rPr lang="en-US" sz="1200" dirty="0" smtClean="0">
                  <a:latin typeface="+mj-lt"/>
                </a:rPr>
                <a:t>Knowledge calls, guides</a:t>
              </a:r>
            </a:p>
            <a:p>
              <a:pPr algn="ctr"/>
              <a:endParaRPr lang="en-US" sz="1050" dirty="0">
                <a:latin typeface="+mj-lt"/>
              </a:endParaRPr>
            </a:p>
            <a:p>
              <a:pPr algn="ctr"/>
              <a:r>
                <a:rPr lang="en-US" sz="1200" i="1" dirty="0" smtClean="0">
                  <a:latin typeface="+mj-lt"/>
                </a:rPr>
                <a:t>Explain YE approach – performance &amp; reward</a:t>
              </a:r>
              <a:endParaRPr lang="en-US" sz="1200" i="1" dirty="0">
                <a:latin typeface="+mj-lt"/>
              </a:endParaRPr>
            </a:p>
          </p:txBody>
        </p:sp>
        <p:sp>
          <p:nvSpPr>
            <p:cNvPr id="54" name="Isosceles Triangle 53">
              <a:extLst>
                <a:ext uri="{FF2B5EF4-FFF2-40B4-BE49-F238E27FC236}">
                  <a16:creationId xmlns="" xmlns:a16="http://schemas.microsoft.com/office/drawing/2014/main" id="{F1EB2D86-A334-429A-9F3A-11D05E4E3D92}"/>
                </a:ext>
              </a:extLst>
            </p:cNvPr>
            <p:cNvSpPr/>
            <p:nvPr/>
          </p:nvSpPr>
          <p:spPr>
            <a:xfrm flipV="1">
              <a:off x="10440452" y="2829356"/>
              <a:ext cx="473144" cy="346056"/>
            </a:xfrm>
            <a:prstGeom prs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p>
          </p:txBody>
        </p:sp>
      </p:grpSp>
      <p:grpSp>
        <p:nvGrpSpPr>
          <p:cNvPr id="55" name="Group 54"/>
          <p:cNvGrpSpPr/>
          <p:nvPr/>
        </p:nvGrpSpPr>
        <p:grpSpPr>
          <a:xfrm>
            <a:off x="2319002" y="3784033"/>
            <a:ext cx="1939267" cy="1776672"/>
            <a:chOff x="6263828" y="3728751"/>
            <a:chExt cx="1440000" cy="1776672"/>
          </a:xfrm>
        </p:grpSpPr>
        <p:sp>
          <p:nvSpPr>
            <p:cNvPr id="56" name="Rounded Rectangle 10">
              <a:extLst>
                <a:ext uri="{FF2B5EF4-FFF2-40B4-BE49-F238E27FC236}">
                  <a16:creationId xmlns="" xmlns:a16="http://schemas.microsoft.com/office/drawing/2014/main" id="{30F5BDC1-82F2-4488-A65E-ADBA9C781194}"/>
                </a:ext>
              </a:extLst>
            </p:cNvPr>
            <p:cNvSpPr/>
            <p:nvPr/>
          </p:nvSpPr>
          <p:spPr>
            <a:xfrm>
              <a:off x="6263828" y="4065423"/>
              <a:ext cx="1440000" cy="1440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t>People managers</a:t>
              </a:r>
            </a:p>
            <a:p>
              <a:pPr algn="ctr"/>
              <a:r>
                <a:rPr lang="en-US" sz="1200" dirty="0" smtClean="0"/>
                <a:t>Tactical comms</a:t>
              </a:r>
            </a:p>
            <a:p>
              <a:pPr algn="ctr"/>
              <a:endParaRPr lang="en-US" sz="1200" dirty="0"/>
            </a:p>
            <a:p>
              <a:pPr algn="ctr"/>
              <a:r>
                <a:rPr lang="en-US" sz="1200" i="1" dirty="0" smtClean="0"/>
                <a:t>YE performance process reminders and conversations</a:t>
              </a:r>
            </a:p>
            <a:p>
              <a:pPr algn="ctr"/>
              <a:endParaRPr lang="en-US" sz="1200" i="1" dirty="0" smtClean="0"/>
            </a:p>
          </p:txBody>
        </p:sp>
        <p:sp>
          <p:nvSpPr>
            <p:cNvPr id="57" name="Isosceles Triangle 56">
              <a:extLst>
                <a:ext uri="{FF2B5EF4-FFF2-40B4-BE49-F238E27FC236}">
                  <a16:creationId xmlns="" xmlns:a16="http://schemas.microsoft.com/office/drawing/2014/main" id="{F1EB2D86-A334-429A-9F3A-11D05E4E3D92}"/>
                </a:ext>
              </a:extLst>
            </p:cNvPr>
            <p:cNvSpPr/>
            <p:nvPr/>
          </p:nvSpPr>
          <p:spPr>
            <a:xfrm rot="10800000" flipV="1">
              <a:off x="6947914" y="3728751"/>
              <a:ext cx="473144" cy="346056"/>
            </a:xfrm>
            <a:prstGeom prs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p>
          </p:txBody>
        </p:sp>
      </p:grpSp>
      <p:sp>
        <p:nvSpPr>
          <p:cNvPr id="64" name="Rectangle 63">
            <a:extLst>
              <a:ext uri="{FF2B5EF4-FFF2-40B4-BE49-F238E27FC236}">
                <a16:creationId xmlns="" xmlns:a16="http://schemas.microsoft.com/office/drawing/2014/main" id="{45D58E45-1156-4DCB-A3E7-ABBAA9096000}"/>
              </a:ext>
            </a:extLst>
          </p:cNvPr>
          <p:cNvSpPr/>
          <p:nvPr/>
        </p:nvSpPr>
        <p:spPr>
          <a:xfrm>
            <a:off x="3027281" y="3452917"/>
            <a:ext cx="1274573" cy="369007"/>
          </a:xfrm>
          <a:prstGeom prst="rect">
            <a:avLst/>
          </a:prstGeom>
        </p:spPr>
        <p:txBody>
          <a:bodyPr wrap="none" lIns="121599" tIns="60799" rIns="121599" bIns="60799">
            <a:spAutoFit/>
          </a:bodyPr>
          <a:lstStyle/>
          <a:p>
            <a:pPr algn="ctr"/>
            <a:r>
              <a:rPr lang="en-US" sz="1600" baseline="3000" dirty="0" smtClean="0">
                <a:solidFill>
                  <a:schemeClr val="accent2"/>
                </a:solidFill>
                <a:latin typeface="+mj-lt"/>
                <a:cs typeface="Arial" pitchFamily="34" charset="0"/>
              </a:rPr>
              <a:t>12</a:t>
            </a:r>
            <a:r>
              <a:rPr lang="en-US" sz="1600" dirty="0" smtClean="0">
                <a:solidFill>
                  <a:schemeClr val="accent2"/>
                </a:solidFill>
                <a:latin typeface="+mj-lt"/>
                <a:cs typeface="Arial" pitchFamily="34" charset="0"/>
              </a:rPr>
              <a:t> </a:t>
            </a:r>
            <a:r>
              <a:rPr lang="en-US" sz="1600" baseline="3000" dirty="0" smtClean="0">
                <a:solidFill>
                  <a:schemeClr val="accent2"/>
                </a:solidFill>
                <a:latin typeface="+mj-lt"/>
                <a:cs typeface="Arial" pitchFamily="34" charset="0"/>
              </a:rPr>
              <a:t>Feb (to 30</a:t>
            </a:r>
            <a:r>
              <a:rPr lang="en-US" sz="1600" dirty="0" smtClean="0">
                <a:solidFill>
                  <a:schemeClr val="accent2"/>
                </a:solidFill>
                <a:latin typeface="+mj-lt"/>
                <a:cs typeface="Arial" pitchFamily="34" charset="0"/>
              </a:rPr>
              <a:t> </a:t>
            </a:r>
            <a:r>
              <a:rPr lang="en-US" sz="1600" baseline="3000" dirty="0" smtClean="0">
                <a:solidFill>
                  <a:schemeClr val="accent2"/>
                </a:solidFill>
                <a:latin typeface="+mj-lt"/>
                <a:cs typeface="Arial" pitchFamily="34" charset="0"/>
              </a:rPr>
              <a:t>Apr)</a:t>
            </a:r>
            <a:endParaRPr lang="en-US" sz="1600" baseline="3000" dirty="0">
              <a:solidFill>
                <a:schemeClr val="accent2"/>
              </a:solidFill>
              <a:latin typeface="+mj-lt"/>
              <a:cs typeface="Arial" pitchFamily="34" charset="0"/>
            </a:endParaRPr>
          </a:p>
        </p:txBody>
      </p:sp>
      <p:grpSp>
        <p:nvGrpSpPr>
          <p:cNvPr id="65" name="Group 64">
            <a:extLst>
              <a:ext uri="{FF2B5EF4-FFF2-40B4-BE49-F238E27FC236}">
                <a16:creationId xmlns="" xmlns:a16="http://schemas.microsoft.com/office/drawing/2014/main" id="{0E46E9D3-67BA-4DFA-971F-DC34EB15408C}"/>
              </a:ext>
            </a:extLst>
          </p:cNvPr>
          <p:cNvGrpSpPr/>
          <p:nvPr/>
        </p:nvGrpSpPr>
        <p:grpSpPr>
          <a:xfrm>
            <a:off x="3241554" y="3211933"/>
            <a:ext cx="298064" cy="298064"/>
            <a:chOff x="1562438" y="4419938"/>
            <a:chExt cx="298064" cy="298064"/>
          </a:xfrm>
        </p:grpSpPr>
        <p:sp>
          <p:nvSpPr>
            <p:cNvPr id="66" name="Oval 65">
              <a:extLst>
                <a:ext uri="{FF2B5EF4-FFF2-40B4-BE49-F238E27FC236}">
                  <a16:creationId xmlns="" xmlns:a16="http://schemas.microsoft.com/office/drawing/2014/main" id="{C1EE9D46-86F5-4276-94BC-E29310C5A7F1}"/>
                </a:ext>
              </a:extLst>
            </p:cNvPr>
            <p:cNvSpPr/>
            <p:nvPr/>
          </p:nvSpPr>
          <p:spPr>
            <a:xfrm>
              <a:off x="1562438" y="4419938"/>
              <a:ext cx="298064" cy="298064"/>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121599" tIns="60799" rIns="121599" bIns="60799" rtlCol="0" anchor="ctr"/>
            <a:lstStyle/>
            <a:p>
              <a:pPr algn="ctr"/>
              <a:endParaRPr lang="en-US" sz="1000" dirty="0"/>
            </a:p>
          </p:txBody>
        </p:sp>
        <p:sp>
          <p:nvSpPr>
            <p:cNvPr id="67" name="Oval 66">
              <a:extLst>
                <a:ext uri="{FF2B5EF4-FFF2-40B4-BE49-F238E27FC236}">
                  <a16:creationId xmlns="" xmlns:a16="http://schemas.microsoft.com/office/drawing/2014/main" id="{C93DC6A3-32D0-45CC-9829-907F0AC8BB4A}"/>
                </a:ext>
              </a:extLst>
            </p:cNvPr>
            <p:cNvSpPr/>
            <p:nvPr/>
          </p:nvSpPr>
          <p:spPr>
            <a:xfrm>
              <a:off x="1660795" y="4518294"/>
              <a:ext cx="101341" cy="10134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21599" tIns="60799" rIns="121599" bIns="60799" rtlCol="0" anchor="ctr"/>
            <a:lstStyle/>
            <a:p>
              <a:pPr algn="ctr"/>
              <a:endParaRPr lang="en-US" sz="1000" dirty="0"/>
            </a:p>
          </p:txBody>
        </p:sp>
      </p:grpSp>
      <p:grpSp>
        <p:nvGrpSpPr>
          <p:cNvPr id="68" name="Group 67"/>
          <p:cNvGrpSpPr/>
          <p:nvPr/>
        </p:nvGrpSpPr>
        <p:grpSpPr>
          <a:xfrm>
            <a:off x="4103588" y="1272233"/>
            <a:ext cx="1522352" cy="1858376"/>
            <a:chOff x="9069512" y="1368714"/>
            <a:chExt cx="1442628" cy="1794308"/>
          </a:xfrm>
        </p:grpSpPr>
        <p:sp>
          <p:nvSpPr>
            <p:cNvPr id="69" name="Rounded Rectangle 10">
              <a:extLst>
                <a:ext uri="{FF2B5EF4-FFF2-40B4-BE49-F238E27FC236}">
                  <a16:creationId xmlns="" xmlns:a16="http://schemas.microsoft.com/office/drawing/2014/main" id="{78541B06-304F-4914-B052-351599854472}"/>
                </a:ext>
              </a:extLst>
            </p:cNvPr>
            <p:cNvSpPr/>
            <p:nvPr/>
          </p:nvSpPr>
          <p:spPr>
            <a:xfrm>
              <a:off x="9072140" y="1368714"/>
              <a:ext cx="1440000" cy="150347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b="1" dirty="0" smtClean="0">
                <a:latin typeface="+mj-lt"/>
              </a:endParaRPr>
            </a:p>
            <a:p>
              <a:pPr algn="ctr"/>
              <a:r>
                <a:rPr lang="en-US" sz="1400" b="1" dirty="0" smtClean="0">
                  <a:latin typeface="+mj-lt"/>
                </a:rPr>
                <a:t>Employees</a:t>
              </a:r>
              <a:endParaRPr lang="en-US" sz="1400" b="1" dirty="0">
                <a:latin typeface="+mj-lt"/>
              </a:endParaRPr>
            </a:p>
            <a:p>
              <a:pPr algn="ctr"/>
              <a:r>
                <a:rPr lang="en-US" sz="1200" dirty="0" smtClean="0">
                  <a:latin typeface="+mj-lt"/>
                </a:rPr>
                <a:t>Newswires/Splash</a:t>
              </a:r>
            </a:p>
            <a:p>
              <a:pPr algn="ctr"/>
              <a:r>
                <a:rPr lang="en-US" sz="1200" dirty="0" smtClean="0">
                  <a:latin typeface="+mj-lt"/>
                </a:rPr>
                <a:t>Team brief pack</a:t>
              </a:r>
            </a:p>
            <a:p>
              <a:pPr algn="ctr"/>
              <a:r>
                <a:rPr lang="en-US" sz="1200" dirty="0" smtClean="0">
                  <a:latin typeface="+mj-lt"/>
                </a:rPr>
                <a:t>Knowledge calls</a:t>
              </a:r>
            </a:p>
            <a:p>
              <a:pPr algn="ctr"/>
              <a:endParaRPr lang="en-US" sz="900" dirty="0" smtClean="0">
                <a:latin typeface="+mj-lt"/>
              </a:endParaRPr>
            </a:p>
            <a:p>
              <a:pPr algn="ctr"/>
              <a:r>
                <a:rPr lang="en-US" sz="1200" i="1" dirty="0" smtClean="0">
                  <a:latin typeface="+mj-lt"/>
                </a:rPr>
                <a:t>Making the most of your review;</a:t>
              </a:r>
            </a:p>
            <a:p>
              <a:pPr algn="ctr"/>
              <a:r>
                <a:rPr lang="en-US" sz="1200" i="1" dirty="0" smtClean="0">
                  <a:latin typeface="+mj-lt"/>
                </a:rPr>
                <a:t> rating &amp; reward </a:t>
              </a:r>
              <a:endParaRPr lang="en-US" sz="1200" i="1" dirty="0">
                <a:latin typeface="+mj-lt"/>
              </a:endParaRPr>
            </a:p>
            <a:p>
              <a:pPr algn="ctr"/>
              <a:endParaRPr lang="en-US" sz="1200" dirty="0">
                <a:latin typeface="+mj-lt"/>
              </a:endParaRPr>
            </a:p>
          </p:txBody>
        </p:sp>
        <p:sp>
          <p:nvSpPr>
            <p:cNvPr id="70" name="Isosceles Triangle 69">
              <a:extLst>
                <a:ext uri="{FF2B5EF4-FFF2-40B4-BE49-F238E27FC236}">
                  <a16:creationId xmlns="" xmlns:a16="http://schemas.microsoft.com/office/drawing/2014/main" id="{79973A38-48D0-4879-9DF0-BA2D71156842}"/>
                </a:ext>
              </a:extLst>
            </p:cNvPr>
            <p:cNvSpPr/>
            <p:nvPr/>
          </p:nvSpPr>
          <p:spPr>
            <a:xfrm rot="10800000">
              <a:off x="9069512" y="2816966"/>
              <a:ext cx="473144" cy="346056"/>
            </a:xfrm>
            <a:prstGeom prst="triangl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p>
          </p:txBody>
        </p:sp>
      </p:grpSp>
      <p:sp>
        <p:nvSpPr>
          <p:cNvPr id="71" name="Rectangle 70">
            <a:extLst>
              <a:ext uri="{FF2B5EF4-FFF2-40B4-BE49-F238E27FC236}">
                <a16:creationId xmlns="" xmlns:a16="http://schemas.microsoft.com/office/drawing/2014/main" id="{9E6AE43F-A3FE-444D-83F0-7DE9546584BA}"/>
              </a:ext>
            </a:extLst>
          </p:cNvPr>
          <p:cNvSpPr/>
          <p:nvPr/>
        </p:nvSpPr>
        <p:spPr>
          <a:xfrm>
            <a:off x="4156577" y="3518621"/>
            <a:ext cx="1410827" cy="286933"/>
          </a:xfrm>
          <a:prstGeom prst="rect">
            <a:avLst/>
          </a:prstGeom>
        </p:spPr>
        <p:txBody>
          <a:bodyPr wrap="none" lIns="121599" tIns="60799" rIns="121599" bIns="60799">
            <a:spAutoFit/>
          </a:bodyPr>
          <a:lstStyle/>
          <a:p>
            <a:pPr algn="ctr"/>
            <a:r>
              <a:rPr lang="en-US" sz="1600" baseline="3000" dirty="0" smtClean="0">
                <a:solidFill>
                  <a:schemeClr val="accent3"/>
                </a:solidFill>
                <a:latin typeface="+mj-lt"/>
                <a:cs typeface="Arial" pitchFamily="34" charset="0"/>
              </a:rPr>
              <a:t>Mid-Feb (to end</a:t>
            </a:r>
            <a:r>
              <a:rPr lang="en-US" sz="1600" baseline="3000" dirty="0">
                <a:solidFill>
                  <a:schemeClr val="accent3"/>
                </a:solidFill>
                <a:latin typeface="+mj-lt"/>
                <a:cs typeface="Arial" pitchFamily="34" charset="0"/>
              </a:rPr>
              <a:t> Apr</a:t>
            </a:r>
            <a:r>
              <a:rPr lang="en-US" sz="1600" baseline="3000" dirty="0" smtClean="0">
                <a:solidFill>
                  <a:schemeClr val="accent3"/>
                </a:solidFill>
                <a:latin typeface="+mj-lt"/>
                <a:cs typeface="Arial" pitchFamily="34" charset="0"/>
              </a:rPr>
              <a:t>)</a:t>
            </a:r>
            <a:endParaRPr lang="en-US" sz="1600" baseline="3000" dirty="0">
              <a:solidFill>
                <a:schemeClr val="accent3"/>
              </a:solidFill>
              <a:latin typeface="+mj-lt"/>
              <a:cs typeface="Arial" pitchFamily="34" charset="0"/>
            </a:endParaRPr>
          </a:p>
        </p:txBody>
      </p:sp>
      <p:grpSp>
        <p:nvGrpSpPr>
          <p:cNvPr id="72" name="Group 71"/>
          <p:cNvGrpSpPr/>
          <p:nvPr/>
        </p:nvGrpSpPr>
        <p:grpSpPr>
          <a:xfrm>
            <a:off x="4353797" y="3211933"/>
            <a:ext cx="298064" cy="298064"/>
            <a:chOff x="10440900" y="3198283"/>
            <a:chExt cx="298064" cy="298064"/>
          </a:xfrm>
        </p:grpSpPr>
        <p:sp>
          <p:nvSpPr>
            <p:cNvPr id="73" name="Oval 72">
              <a:extLst>
                <a:ext uri="{FF2B5EF4-FFF2-40B4-BE49-F238E27FC236}">
                  <a16:creationId xmlns="" xmlns:a16="http://schemas.microsoft.com/office/drawing/2014/main" id="{27BD15BC-8480-4627-A065-B75D6AC93542}"/>
                </a:ext>
              </a:extLst>
            </p:cNvPr>
            <p:cNvSpPr/>
            <p:nvPr/>
          </p:nvSpPr>
          <p:spPr>
            <a:xfrm>
              <a:off x="10440900" y="3198283"/>
              <a:ext cx="298064" cy="298064"/>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121599" tIns="60799" rIns="121599" bIns="60799" rtlCol="0" anchor="ctr"/>
            <a:lstStyle/>
            <a:p>
              <a:pPr algn="ctr"/>
              <a:endParaRPr lang="en-US" sz="1000" dirty="0"/>
            </a:p>
          </p:txBody>
        </p:sp>
        <p:sp>
          <p:nvSpPr>
            <p:cNvPr id="74" name="Oval 73">
              <a:extLst>
                <a:ext uri="{FF2B5EF4-FFF2-40B4-BE49-F238E27FC236}">
                  <a16:creationId xmlns="" xmlns:a16="http://schemas.microsoft.com/office/drawing/2014/main" id="{DC79EF47-A63B-4DB0-BB19-728937C5B5FC}"/>
                </a:ext>
              </a:extLst>
            </p:cNvPr>
            <p:cNvSpPr/>
            <p:nvPr/>
          </p:nvSpPr>
          <p:spPr>
            <a:xfrm>
              <a:off x="10539257" y="3296639"/>
              <a:ext cx="101341" cy="10134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21599" tIns="60799" rIns="121599" bIns="60799" rtlCol="0" anchor="ctr"/>
            <a:lstStyle/>
            <a:p>
              <a:pPr algn="ctr"/>
              <a:endParaRPr lang="en-US" sz="1000" dirty="0"/>
            </a:p>
          </p:txBody>
        </p:sp>
      </p:grpSp>
      <p:grpSp>
        <p:nvGrpSpPr>
          <p:cNvPr id="75" name="Group 74"/>
          <p:cNvGrpSpPr/>
          <p:nvPr/>
        </p:nvGrpSpPr>
        <p:grpSpPr>
          <a:xfrm>
            <a:off x="5854945" y="3774649"/>
            <a:ext cx="1440000" cy="1776672"/>
            <a:chOff x="6263828" y="3728751"/>
            <a:chExt cx="1440000" cy="1776672"/>
          </a:xfrm>
        </p:grpSpPr>
        <p:sp>
          <p:nvSpPr>
            <p:cNvPr id="76" name="Rounded Rectangle 10">
              <a:extLst>
                <a:ext uri="{FF2B5EF4-FFF2-40B4-BE49-F238E27FC236}">
                  <a16:creationId xmlns="" xmlns:a16="http://schemas.microsoft.com/office/drawing/2014/main" id="{30F5BDC1-82F2-4488-A65E-ADBA9C781194}"/>
                </a:ext>
              </a:extLst>
            </p:cNvPr>
            <p:cNvSpPr/>
            <p:nvPr/>
          </p:nvSpPr>
          <p:spPr>
            <a:xfrm>
              <a:off x="6263828" y="4065423"/>
              <a:ext cx="1440000" cy="1440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t>People </a:t>
              </a:r>
              <a:r>
                <a:rPr lang="en-US" sz="1400" b="1" dirty="0"/>
                <a:t>managers</a:t>
              </a:r>
            </a:p>
            <a:p>
              <a:pPr algn="ctr"/>
              <a:r>
                <a:rPr lang="en-US" sz="1200" dirty="0" smtClean="0"/>
                <a:t>Knowledge calls</a:t>
              </a:r>
            </a:p>
            <a:p>
              <a:pPr algn="ctr"/>
              <a:r>
                <a:rPr lang="en-US" sz="1200" dirty="0" smtClean="0"/>
                <a:t>Email reminders</a:t>
              </a:r>
              <a:endParaRPr lang="en-US" sz="1200" dirty="0"/>
            </a:p>
            <a:p>
              <a:pPr algn="ctr"/>
              <a:endParaRPr lang="en-US" sz="1200" dirty="0"/>
            </a:p>
            <a:p>
              <a:pPr algn="ctr"/>
              <a:r>
                <a:rPr lang="en-US" sz="1200" i="1" dirty="0" smtClean="0"/>
                <a:t>Reward ePay – technical how to </a:t>
              </a:r>
              <a:endParaRPr lang="en-US" sz="1200" i="1" dirty="0"/>
            </a:p>
          </p:txBody>
        </p:sp>
        <p:sp>
          <p:nvSpPr>
            <p:cNvPr id="77" name="Isosceles Triangle 76">
              <a:extLst>
                <a:ext uri="{FF2B5EF4-FFF2-40B4-BE49-F238E27FC236}">
                  <a16:creationId xmlns="" xmlns:a16="http://schemas.microsoft.com/office/drawing/2014/main" id="{F1EB2D86-A334-429A-9F3A-11D05E4E3D92}"/>
                </a:ext>
              </a:extLst>
            </p:cNvPr>
            <p:cNvSpPr/>
            <p:nvPr/>
          </p:nvSpPr>
          <p:spPr>
            <a:xfrm rot="10800000" flipV="1">
              <a:off x="6272851" y="3728751"/>
              <a:ext cx="473144" cy="346056"/>
            </a:xfrm>
            <a:prstGeom prs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p>
          </p:txBody>
        </p:sp>
      </p:grpSp>
      <p:sp>
        <p:nvSpPr>
          <p:cNvPr id="84" name="Rectangle 83">
            <a:extLst>
              <a:ext uri="{FF2B5EF4-FFF2-40B4-BE49-F238E27FC236}">
                <a16:creationId xmlns="" xmlns:a16="http://schemas.microsoft.com/office/drawing/2014/main" id="{45D58E45-1156-4DCB-A3E7-ABBAA9096000}"/>
              </a:ext>
            </a:extLst>
          </p:cNvPr>
          <p:cNvSpPr/>
          <p:nvPr/>
        </p:nvSpPr>
        <p:spPr>
          <a:xfrm>
            <a:off x="5407288" y="3452917"/>
            <a:ext cx="988405" cy="369007"/>
          </a:xfrm>
          <a:prstGeom prst="rect">
            <a:avLst/>
          </a:prstGeom>
        </p:spPr>
        <p:txBody>
          <a:bodyPr wrap="none" lIns="121599" tIns="60799" rIns="121599" bIns="60799">
            <a:spAutoFit/>
          </a:bodyPr>
          <a:lstStyle/>
          <a:p>
            <a:pPr algn="ctr"/>
            <a:r>
              <a:rPr lang="en-US" sz="1600" baseline="3000" dirty="0" smtClean="0">
                <a:solidFill>
                  <a:schemeClr val="accent2"/>
                </a:solidFill>
                <a:latin typeface="+mj-lt"/>
                <a:cs typeface="Arial" pitchFamily="34" charset="0"/>
              </a:rPr>
              <a:t>mid</a:t>
            </a:r>
            <a:r>
              <a:rPr lang="en-US" sz="1600" dirty="0" smtClean="0">
                <a:solidFill>
                  <a:schemeClr val="accent2"/>
                </a:solidFill>
                <a:latin typeface="+mj-lt"/>
                <a:cs typeface="Arial" pitchFamily="34" charset="0"/>
              </a:rPr>
              <a:t> </a:t>
            </a:r>
            <a:r>
              <a:rPr lang="en-US" sz="1600" baseline="3000" dirty="0" smtClean="0">
                <a:solidFill>
                  <a:schemeClr val="accent2"/>
                </a:solidFill>
                <a:latin typeface="+mj-lt"/>
                <a:cs typeface="Arial" pitchFamily="34" charset="0"/>
              </a:rPr>
              <a:t>Apr-May</a:t>
            </a:r>
            <a:endParaRPr lang="en-US" sz="1600" baseline="3000" dirty="0">
              <a:solidFill>
                <a:schemeClr val="accent2"/>
              </a:solidFill>
              <a:latin typeface="+mj-lt"/>
              <a:cs typeface="Arial" pitchFamily="34" charset="0"/>
            </a:endParaRPr>
          </a:p>
        </p:txBody>
      </p:sp>
      <p:grpSp>
        <p:nvGrpSpPr>
          <p:cNvPr id="85" name="Group 84">
            <a:extLst>
              <a:ext uri="{FF2B5EF4-FFF2-40B4-BE49-F238E27FC236}">
                <a16:creationId xmlns="" xmlns:a16="http://schemas.microsoft.com/office/drawing/2014/main" id="{0E46E9D3-67BA-4DFA-971F-DC34EB15408C}"/>
              </a:ext>
            </a:extLst>
          </p:cNvPr>
          <p:cNvGrpSpPr/>
          <p:nvPr/>
        </p:nvGrpSpPr>
        <p:grpSpPr>
          <a:xfrm>
            <a:off x="5561561" y="3211933"/>
            <a:ext cx="298064" cy="298064"/>
            <a:chOff x="1562438" y="4419938"/>
            <a:chExt cx="298064" cy="298064"/>
          </a:xfrm>
        </p:grpSpPr>
        <p:sp>
          <p:nvSpPr>
            <p:cNvPr id="86" name="Oval 85">
              <a:extLst>
                <a:ext uri="{FF2B5EF4-FFF2-40B4-BE49-F238E27FC236}">
                  <a16:creationId xmlns="" xmlns:a16="http://schemas.microsoft.com/office/drawing/2014/main" id="{C1EE9D46-86F5-4276-94BC-E29310C5A7F1}"/>
                </a:ext>
              </a:extLst>
            </p:cNvPr>
            <p:cNvSpPr/>
            <p:nvPr/>
          </p:nvSpPr>
          <p:spPr>
            <a:xfrm>
              <a:off x="1562438" y="4419938"/>
              <a:ext cx="298064" cy="298064"/>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121599" tIns="60799" rIns="121599" bIns="60799" rtlCol="0" anchor="ctr"/>
            <a:lstStyle/>
            <a:p>
              <a:pPr algn="ctr"/>
              <a:endParaRPr lang="en-US" sz="1000" dirty="0"/>
            </a:p>
          </p:txBody>
        </p:sp>
        <p:sp>
          <p:nvSpPr>
            <p:cNvPr id="87" name="Oval 86">
              <a:extLst>
                <a:ext uri="{FF2B5EF4-FFF2-40B4-BE49-F238E27FC236}">
                  <a16:creationId xmlns="" xmlns:a16="http://schemas.microsoft.com/office/drawing/2014/main" id="{C93DC6A3-32D0-45CC-9829-907F0AC8BB4A}"/>
                </a:ext>
              </a:extLst>
            </p:cNvPr>
            <p:cNvSpPr/>
            <p:nvPr/>
          </p:nvSpPr>
          <p:spPr>
            <a:xfrm>
              <a:off x="1660795" y="4518294"/>
              <a:ext cx="101341" cy="10134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21599" tIns="60799" rIns="121599" bIns="60799" rtlCol="0" anchor="ctr"/>
            <a:lstStyle/>
            <a:p>
              <a:pPr algn="ctr"/>
              <a:endParaRPr lang="en-US" sz="1000" dirty="0"/>
            </a:p>
          </p:txBody>
        </p:sp>
      </p:grpSp>
      <p:grpSp>
        <p:nvGrpSpPr>
          <p:cNvPr id="92" name="Group 91"/>
          <p:cNvGrpSpPr/>
          <p:nvPr/>
        </p:nvGrpSpPr>
        <p:grpSpPr>
          <a:xfrm>
            <a:off x="4350765" y="3774649"/>
            <a:ext cx="1440000" cy="1786056"/>
            <a:chOff x="6263828" y="3866301"/>
            <a:chExt cx="1440000" cy="1786056"/>
          </a:xfrm>
        </p:grpSpPr>
        <p:sp>
          <p:nvSpPr>
            <p:cNvPr id="93" name="Rounded Rectangle 10">
              <a:extLst>
                <a:ext uri="{FF2B5EF4-FFF2-40B4-BE49-F238E27FC236}">
                  <a16:creationId xmlns="" xmlns:a16="http://schemas.microsoft.com/office/drawing/2014/main" id="{30F5BDC1-82F2-4488-A65E-ADBA9C781194}"/>
                </a:ext>
              </a:extLst>
            </p:cNvPr>
            <p:cNvSpPr/>
            <p:nvPr/>
          </p:nvSpPr>
          <p:spPr>
            <a:xfrm>
              <a:off x="6263828" y="4212357"/>
              <a:ext cx="1440000" cy="1440000"/>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latin typeface="+mj-lt"/>
                </a:rPr>
                <a:t>HRBPs</a:t>
              </a:r>
            </a:p>
            <a:p>
              <a:pPr algn="ctr"/>
              <a:r>
                <a:rPr lang="en-US" sz="1200" dirty="0" smtClean="0">
                  <a:latin typeface="+mj-lt"/>
                </a:rPr>
                <a:t>Knowledge call</a:t>
              </a:r>
            </a:p>
            <a:p>
              <a:pPr algn="ctr"/>
              <a:endParaRPr lang="en-US" sz="1200" dirty="0">
                <a:latin typeface="+mj-lt"/>
              </a:endParaRPr>
            </a:p>
            <a:p>
              <a:pPr algn="ctr"/>
              <a:r>
                <a:rPr lang="en-US" sz="1200" i="1" dirty="0"/>
                <a:t>Reward ePay – technical how to </a:t>
              </a:r>
            </a:p>
          </p:txBody>
        </p:sp>
        <p:sp>
          <p:nvSpPr>
            <p:cNvPr id="94" name="Isosceles Triangle 93">
              <a:extLst>
                <a:ext uri="{FF2B5EF4-FFF2-40B4-BE49-F238E27FC236}">
                  <a16:creationId xmlns="" xmlns:a16="http://schemas.microsoft.com/office/drawing/2014/main" id="{F1EB2D86-A334-429A-9F3A-11D05E4E3D92}"/>
                </a:ext>
              </a:extLst>
            </p:cNvPr>
            <p:cNvSpPr/>
            <p:nvPr/>
          </p:nvSpPr>
          <p:spPr>
            <a:xfrm rot="10800000" flipV="1">
              <a:off x="7221661" y="3866301"/>
              <a:ext cx="473144" cy="346056"/>
            </a:xfrm>
            <a:prstGeom prst="triangle">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p>
          </p:txBody>
        </p:sp>
      </p:grpSp>
      <p:sp>
        <p:nvSpPr>
          <p:cNvPr id="96" name="Rounded Rectangle 10">
            <a:extLst>
              <a:ext uri="{FF2B5EF4-FFF2-40B4-BE49-F238E27FC236}">
                <a16:creationId xmlns="" xmlns:a16="http://schemas.microsoft.com/office/drawing/2014/main" id="{79D1FAD4-64E7-4012-B7A3-0E5F5E8347CC}"/>
              </a:ext>
            </a:extLst>
          </p:cNvPr>
          <p:cNvSpPr/>
          <p:nvPr/>
        </p:nvSpPr>
        <p:spPr>
          <a:xfrm>
            <a:off x="5759772" y="1241257"/>
            <a:ext cx="1489648" cy="159512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1400" b="1" dirty="0">
              <a:latin typeface="+mj-lt"/>
            </a:endParaRPr>
          </a:p>
          <a:p>
            <a:pPr algn="ctr"/>
            <a:r>
              <a:rPr lang="en-US" sz="1400" b="1" dirty="0" smtClean="0">
                <a:latin typeface="+mj-lt"/>
              </a:rPr>
              <a:t>People managers </a:t>
            </a:r>
          </a:p>
          <a:p>
            <a:pPr algn="ctr"/>
            <a:r>
              <a:rPr lang="en-US" sz="1400" b="1" dirty="0" smtClean="0">
                <a:latin typeface="+mj-lt"/>
              </a:rPr>
              <a:t>Employees</a:t>
            </a:r>
          </a:p>
        </p:txBody>
      </p:sp>
      <p:sp>
        <p:nvSpPr>
          <p:cNvPr id="97" name="Isosceles Triangle 96">
            <a:extLst>
              <a:ext uri="{FF2B5EF4-FFF2-40B4-BE49-F238E27FC236}">
                <a16:creationId xmlns="" xmlns:a16="http://schemas.microsoft.com/office/drawing/2014/main" id="{4910A931-D4F9-45DC-B53F-2D4978469B8C}"/>
              </a:ext>
            </a:extLst>
          </p:cNvPr>
          <p:cNvSpPr/>
          <p:nvPr/>
        </p:nvSpPr>
        <p:spPr>
          <a:xfrm rot="10800000">
            <a:off x="6292848" y="2775483"/>
            <a:ext cx="473144" cy="381047"/>
          </a:xfrm>
          <a:prstGeom prst="triangl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p>
        </p:txBody>
      </p:sp>
      <p:sp>
        <p:nvSpPr>
          <p:cNvPr id="98" name="Rectangle 97"/>
          <p:cNvSpPr/>
          <p:nvPr/>
        </p:nvSpPr>
        <p:spPr>
          <a:xfrm>
            <a:off x="5754030" y="2076216"/>
            <a:ext cx="1509981" cy="79280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GB" sz="1200" dirty="0">
              <a:latin typeface="+mj-lt"/>
            </a:endParaRPr>
          </a:p>
        </p:txBody>
      </p:sp>
      <p:cxnSp>
        <p:nvCxnSpPr>
          <p:cNvPr id="99" name="Straight Connector 98"/>
          <p:cNvCxnSpPr/>
          <p:nvPr/>
        </p:nvCxnSpPr>
        <p:spPr>
          <a:xfrm flipH="1">
            <a:off x="5754030" y="2066693"/>
            <a:ext cx="1639567" cy="6796"/>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103" name="Rectangle 102">
            <a:extLst>
              <a:ext uri="{FF2B5EF4-FFF2-40B4-BE49-F238E27FC236}">
                <a16:creationId xmlns="" xmlns:a16="http://schemas.microsoft.com/office/drawing/2014/main" id="{9E6AE43F-A3FE-444D-83F0-7DE9546584BA}"/>
              </a:ext>
            </a:extLst>
          </p:cNvPr>
          <p:cNvSpPr/>
          <p:nvPr/>
        </p:nvSpPr>
        <p:spPr>
          <a:xfrm>
            <a:off x="6267625" y="3518620"/>
            <a:ext cx="728719" cy="286933"/>
          </a:xfrm>
          <a:prstGeom prst="rect">
            <a:avLst/>
          </a:prstGeom>
        </p:spPr>
        <p:txBody>
          <a:bodyPr wrap="none" lIns="121599" tIns="60799" rIns="121599" bIns="60799">
            <a:spAutoFit/>
          </a:bodyPr>
          <a:lstStyle/>
          <a:p>
            <a:pPr algn="ctr"/>
            <a:r>
              <a:rPr lang="en-US" sz="1600" baseline="3000" dirty="0" smtClean="0">
                <a:solidFill>
                  <a:schemeClr val="accent3"/>
                </a:solidFill>
                <a:latin typeface="+mj-lt"/>
                <a:cs typeface="Arial" pitchFamily="34" charset="0"/>
              </a:rPr>
              <a:t>Apr-May</a:t>
            </a:r>
            <a:endParaRPr lang="en-US" sz="1600" baseline="3000" dirty="0">
              <a:solidFill>
                <a:schemeClr val="accent3"/>
              </a:solidFill>
              <a:latin typeface="+mj-lt"/>
              <a:cs typeface="Arial" pitchFamily="34" charset="0"/>
            </a:endParaRPr>
          </a:p>
        </p:txBody>
      </p:sp>
      <p:grpSp>
        <p:nvGrpSpPr>
          <p:cNvPr id="108" name="Group 107"/>
          <p:cNvGrpSpPr/>
          <p:nvPr/>
        </p:nvGrpSpPr>
        <p:grpSpPr>
          <a:xfrm>
            <a:off x="6368203" y="3210793"/>
            <a:ext cx="298800" cy="300344"/>
            <a:chOff x="2263130" y="3198283"/>
            <a:chExt cx="298800" cy="300344"/>
          </a:xfrm>
        </p:grpSpPr>
        <p:sp>
          <p:nvSpPr>
            <p:cNvPr id="109" name="Oval 108">
              <a:extLst>
                <a:ext uri="{FF2B5EF4-FFF2-40B4-BE49-F238E27FC236}">
                  <a16:creationId xmlns="" xmlns:a16="http://schemas.microsoft.com/office/drawing/2014/main" id="{EE7C4808-FE40-4643-A168-83A750D813EB}"/>
                </a:ext>
              </a:extLst>
            </p:cNvPr>
            <p:cNvSpPr/>
            <p:nvPr/>
          </p:nvSpPr>
          <p:spPr>
            <a:xfrm>
              <a:off x="2263287" y="3198283"/>
              <a:ext cx="298064" cy="298064"/>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121599" tIns="60799" rIns="121599" bIns="60799" rtlCol="0" anchor="ctr"/>
            <a:lstStyle/>
            <a:p>
              <a:pPr algn="ctr"/>
              <a:endParaRPr lang="en-US" sz="1000" dirty="0"/>
            </a:p>
          </p:txBody>
        </p:sp>
        <p:sp>
          <p:nvSpPr>
            <p:cNvPr id="110" name="Pie 109"/>
            <p:cNvSpPr/>
            <p:nvPr/>
          </p:nvSpPr>
          <p:spPr>
            <a:xfrm rot="5400000">
              <a:off x="2263130" y="3199827"/>
              <a:ext cx="298800" cy="298800"/>
            </a:xfrm>
            <a:prstGeom prst="pie">
              <a:avLst>
                <a:gd name="adj1" fmla="val 5429143"/>
                <a:gd name="adj2" fmla="val 1620000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11" name="Oval 110">
              <a:extLst>
                <a:ext uri="{FF2B5EF4-FFF2-40B4-BE49-F238E27FC236}">
                  <a16:creationId xmlns="" xmlns:a16="http://schemas.microsoft.com/office/drawing/2014/main" id="{E512F50A-42AD-4D45-8E31-3CEC577B8759}"/>
                </a:ext>
              </a:extLst>
            </p:cNvPr>
            <p:cNvSpPr/>
            <p:nvPr/>
          </p:nvSpPr>
          <p:spPr>
            <a:xfrm>
              <a:off x="2361644" y="3296639"/>
              <a:ext cx="101341" cy="10134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21599" tIns="60799" rIns="121599" bIns="60799" rtlCol="0" anchor="ctr"/>
            <a:lstStyle/>
            <a:p>
              <a:pPr algn="ctr"/>
              <a:endParaRPr lang="en-US" sz="1000" dirty="0"/>
            </a:p>
          </p:txBody>
        </p:sp>
      </p:grpSp>
      <p:sp>
        <p:nvSpPr>
          <p:cNvPr id="112" name="Rectangle 111">
            <a:extLst>
              <a:ext uri="{FF2B5EF4-FFF2-40B4-BE49-F238E27FC236}">
                <a16:creationId xmlns="" xmlns:a16="http://schemas.microsoft.com/office/drawing/2014/main" id="{9E6AE43F-A3FE-444D-83F0-7DE9546584BA}"/>
              </a:ext>
            </a:extLst>
          </p:cNvPr>
          <p:cNvSpPr/>
          <p:nvPr/>
        </p:nvSpPr>
        <p:spPr>
          <a:xfrm>
            <a:off x="7850156" y="3532183"/>
            <a:ext cx="500451" cy="286933"/>
          </a:xfrm>
          <a:prstGeom prst="rect">
            <a:avLst/>
          </a:prstGeom>
        </p:spPr>
        <p:txBody>
          <a:bodyPr wrap="none" lIns="121599" tIns="60799" rIns="121599" bIns="60799">
            <a:spAutoFit/>
          </a:bodyPr>
          <a:lstStyle/>
          <a:p>
            <a:pPr algn="ctr"/>
            <a:r>
              <a:rPr lang="en-US" sz="1600" baseline="3000" dirty="0" smtClean="0">
                <a:solidFill>
                  <a:schemeClr val="accent3"/>
                </a:solidFill>
                <a:latin typeface="+mj-lt"/>
                <a:cs typeface="Arial" pitchFamily="34" charset="0"/>
              </a:rPr>
              <a:t>June</a:t>
            </a:r>
            <a:endParaRPr lang="en-US" sz="1600" baseline="3000" dirty="0">
              <a:solidFill>
                <a:schemeClr val="accent3"/>
              </a:solidFill>
              <a:latin typeface="+mj-lt"/>
              <a:cs typeface="Arial" pitchFamily="34" charset="0"/>
            </a:endParaRPr>
          </a:p>
        </p:txBody>
      </p:sp>
      <p:grpSp>
        <p:nvGrpSpPr>
          <p:cNvPr id="113" name="Group 112"/>
          <p:cNvGrpSpPr/>
          <p:nvPr/>
        </p:nvGrpSpPr>
        <p:grpSpPr>
          <a:xfrm>
            <a:off x="7951198" y="3210793"/>
            <a:ext cx="298800" cy="300344"/>
            <a:chOff x="2263130" y="3198283"/>
            <a:chExt cx="298800" cy="300344"/>
          </a:xfrm>
        </p:grpSpPr>
        <p:sp>
          <p:nvSpPr>
            <p:cNvPr id="114" name="Oval 113">
              <a:extLst>
                <a:ext uri="{FF2B5EF4-FFF2-40B4-BE49-F238E27FC236}">
                  <a16:creationId xmlns="" xmlns:a16="http://schemas.microsoft.com/office/drawing/2014/main" id="{EE7C4808-FE40-4643-A168-83A750D813EB}"/>
                </a:ext>
              </a:extLst>
            </p:cNvPr>
            <p:cNvSpPr/>
            <p:nvPr/>
          </p:nvSpPr>
          <p:spPr>
            <a:xfrm>
              <a:off x="2263287" y="3198283"/>
              <a:ext cx="298064" cy="298064"/>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121599" tIns="60799" rIns="121599" bIns="60799" rtlCol="0" anchor="ctr"/>
            <a:lstStyle/>
            <a:p>
              <a:pPr algn="ctr"/>
              <a:endParaRPr lang="en-US" sz="1000" dirty="0"/>
            </a:p>
          </p:txBody>
        </p:sp>
        <p:sp>
          <p:nvSpPr>
            <p:cNvPr id="115" name="Pie 114"/>
            <p:cNvSpPr/>
            <p:nvPr/>
          </p:nvSpPr>
          <p:spPr>
            <a:xfrm rot="5400000">
              <a:off x="2263130" y="3199827"/>
              <a:ext cx="298800" cy="298800"/>
            </a:xfrm>
            <a:prstGeom prst="pie">
              <a:avLst>
                <a:gd name="adj1" fmla="val 5429143"/>
                <a:gd name="adj2" fmla="val 1620000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16" name="Oval 115">
              <a:extLst>
                <a:ext uri="{FF2B5EF4-FFF2-40B4-BE49-F238E27FC236}">
                  <a16:creationId xmlns="" xmlns:a16="http://schemas.microsoft.com/office/drawing/2014/main" id="{E512F50A-42AD-4D45-8E31-3CEC577B8759}"/>
                </a:ext>
              </a:extLst>
            </p:cNvPr>
            <p:cNvSpPr/>
            <p:nvPr/>
          </p:nvSpPr>
          <p:spPr>
            <a:xfrm>
              <a:off x="2361644" y="3296639"/>
              <a:ext cx="101341" cy="10134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21599" tIns="60799" rIns="121599" bIns="60799" rtlCol="0" anchor="ctr"/>
            <a:lstStyle/>
            <a:p>
              <a:pPr algn="ctr"/>
              <a:endParaRPr lang="en-US" sz="1000" dirty="0"/>
            </a:p>
          </p:txBody>
        </p:sp>
      </p:grpSp>
      <p:sp>
        <p:nvSpPr>
          <p:cNvPr id="6" name="Rectangle 5"/>
          <p:cNvSpPr/>
          <p:nvPr/>
        </p:nvSpPr>
        <p:spPr>
          <a:xfrm>
            <a:off x="7433391" y="2211414"/>
            <a:ext cx="1221657" cy="261610"/>
          </a:xfrm>
          <a:prstGeom prst="rect">
            <a:avLst/>
          </a:prstGeom>
        </p:spPr>
        <p:txBody>
          <a:bodyPr wrap="square">
            <a:spAutoFit/>
          </a:bodyPr>
          <a:lstStyle/>
          <a:p>
            <a:pPr algn="ctr"/>
            <a:r>
              <a:rPr lang="en-US" sz="1100" dirty="0" smtClean="0">
                <a:solidFill>
                  <a:schemeClr val="bg1"/>
                </a:solidFill>
              </a:rPr>
              <a:t>Managers</a:t>
            </a:r>
            <a:endParaRPr lang="en-US" sz="1100" dirty="0">
              <a:solidFill>
                <a:schemeClr val="bg1"/>
              </a:solidFill>
            </a:endParaRPr>
          </a:p>
        </p:txBody>
      </p:sp>
      <p:sp>
        <p:nvSpPr>
          <p:cNvPr id="7" name="Rectangle 6"/>
          <p:cNvSpPr/>
          <p:nvPr/>
        </p:nvSpPr>
        <p:spPr>
          <a:xfrm>
            <a:off x="5888577" y="2165201"/>
            <a:ext cx="1239347" cy="646331"/>
          </a:xfrm>
          <a:prstGeom prst="rect">
            <a:avLst/>
          </a:prstGeom>
        </p:spPr>
        <p:txBody>
          <a:bodyPr wrap="square">
            <a:spAutoFit/>
          </a:bodyPr>
          <a:lstStyle/>
          <a:p>
            <a:pPr algn="ctr"/>
            <a:r>
              <a:rPr lang="en-US" sz="1200" dirty="0">
                <a:solidFill>
                  <a:schemeClr val="bg1"/>
                </a:solidFill>
              </a:rPr>
              <a:t>Business plans, results and goals cascade</a:t>
            </a:r>
          </a:p>
        </p:txBody>
      </p:sp>
      <p:sp>
        <p:nvSpPr>
          <p:cNvPr id="124" name="Rounded Rectangle 10">
            <a:extLst>
              <a:ext uri="{FF2B5EF4-FFF2-40B4-BE49-F238E27FC236}">
                <a16:creationId xmlns="" xmlns:a16="http://schemas.microsoft.com/office/drawing/2014/main" id="{79D1FAD4-64E7-4012-B7A3-0E5F5E8347CC}"/>
              </a:ext>
            </a:extLst>
          </p:cNvPr>
          <p:cNvSpPr/>
          <p:nvPr/>
        </p:nvSpPr>
        <p:spPr>
          <a:xfrm>
            <a:off x="7416115" y="1259852"/>
            <a:ext cx="1491845" cy="15856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1400" b="1" dirty="0" smtClean="0">
              <a:latin typeface="+mj-lt"/>
            </a:endParaRPr>
          </a:p>
          <a:p>
            <a:pPr algn="ctr"/>
            <a:r>
              <a:rPr lang="en-US" sz="1400" b="1" dirty="0" smtClean="0">
                <a:latin typeface="+mj-lt"/>
              </a:rPr>
              <a:t>People managers </a:t>
            </a:r>
          </a:p>
          <a:p>
            <a:pPr algn="ctr"/>
            <a:r>
              <a:rPr lang="en-US" sz="1400" b="1" dirty="0" smtClean="0">
                <a:latin typeface="+mj-lt"/>
              </a:rPr>
              <a:t>Employees</a:t>
            </a:r>
          </a:p>
        </p:txBody>
      </p:sp>
      <p:sp>
        <p:nvSpPr>
          <p:cNvPr id="125" name="Isosceles Triangle 124">
            <a:extLst>
              <a:ext uri="{FF2B5EF4-FFF2-40B4-BE49-F238E27FC236}">
                <a16:creationId xmlns="" xmlns:a16="http://schemas.microsoft.com/office/drawing/2014/main" id="{4910A931-D4F9-45DC-B53F-2D4978469B8C}"/>
              </a:ext>
            </a:extLst>
          </p:cNvPr>
          <p:cNvSpPr/>
          <p:nvPr/>
        </p:nvSpPr>
        <p:spPr>
          <a:xfrm rot="10800000">
            <a:off x="7825384" y="2784554"/>
            <a:ext cx="473144" cy="381047"/>
          </a:xfrm>
          <a:prstGeom prst="triangl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p>
        </p:txBody>
      </p:sp>
      <p:sp>
        <p:nvSpPr>
          <p:cNvPr id="126" name="Rectangle 125"/>
          <p:cNvSpPr/>
          <p:nvPr/>
        </p:nvSpPr>
        <p:spPr>
          <a:xfrm>
            <a:off x="7410025" y="2081774"/>
            <a:ext cx="1514362" cy="79959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GB" sz="1200" dirty="0">
              <a:latin typeface="+mj-lt"/>
            </a:endParaRPr>
          </a:p>
        </p:txBody>
      </p:sp>
      <p:sp>
        <p:nvSpPr>
          <p:cNvPr id="130" name="Rectangle 129"/>
          <p:cNvSpPr/>
          <p:nvPr/>
        </p:nvSpPr>
        <p:spPr>
          <a:xfrm>
            <a:off x="7482728" y="2165129"/>
            <a:ext cx="1384993" cy="646331"/>
          </a:xfrm>
          <a:prstGeom prst="rect">
            <a:avLst/>
          </a:prstGeom>
        </p:spPr>
        <p:txBody>
          <a:bodyPr wrap="square">
            <a:spAutoFit/>
          </a:bodyPr>
          <a:lstStyle/>
          <a:p>
            <a:pPr algn="ctr"/>
            <a:r>
              <a:rPr lang="en-US" sz="1200" dirty="0" smtClean="0">
                <a:solidFill>
                  <a:schemeClr val="bg1"/>
                </a:solidFill>
              </a:rPr>
              <a:t>Reward outcomes (letters)</a:t>
            </a:r>
          </a:p>
          <a:p>
            <a:pPr algn="ctr"/>
            <a:r>
              <a:rPr lang="en-US" sz="1200" dirty="0" smtClean="0">
                <a:solidFill>
                  <a:schemeClr val="bg1"/>
                </a:solidFill>
              </a:rPr>
              <a:t>Check goals aligned</a:t>
            </a:r>
            <a:endParaRPr lang="en-US" sz="1200" dirty="0">
              <a:solidFill>
                <a:schemeClr val="bg1"/>
              </a:solidFill>
            </a:endParaRPr>
          </a:p>
        </p:txBody>
      </p:sp>
      <p:cxnSp>
        <p:nvCxnSpPr>
          <p:cNvPr id="131" name="Straight Connector 130"/>
          <p:cNvCxnSpPr/>
          <p:nvPr/>
        </p:nvCxnSpPr>
        <p:spPr>
          <a:xfrm flipH="1">
            <a:off x="7414106" y="2073489"/>
            <a:ext cx="1583997"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120" name="Content Placeholder 2"/>
          <p:cNvSpPr>
            <a:spLocks noGrp="1"/>
          </p:cNvSpPr>
          <p:nvPr>
            <p:ph sz="half" idx="1"/>
          </p:nvPr>
        </p:nvSpPr>
        <p:spPr>
          <a:xfrm>
            <a:off x="9436914" y="1286901"/>
            <a:ext cx="2314618" cy="4435308"/>
          </a:xfrm>
        </p:spPr>
        <p:txBody>
          <a:bodyPr/>
          <a:lstStyle/>
          <a:p>
            <a:pPr lvl="1">
              <a:lnSpc>
                <a:spcPct val="100000"/>
              </a:lnSpc>
              <a:spcAft>
                <a:spcPts val="597"/>
              </a:spcAft>
            </a:pPr>
            <a:r>
              <a:rPr lang="en-GB" sz="1400" b="1" dirty="0"/>
              <a:t>Approach</a:t>
            </a:r>
          </a:p>
          <a:p>
            <a:pPr marL="173509" lvl="1" indent="-173509">
              <a:lnSpc>
                <a:spcPct val="100000"/>
              </a:lnSpc>
              <a:spcAft>
                <a:spcPts val="597"/>
              </a:spcAft>
              <a:buFont typeface="Arial" panose="020B0604020202020204" pitchFamily="34" charset="0"/>
              <a:buChar char="•"/>
            </a:pPr>
            <a:r>
              <a:rPr lang="en-GB" sz="1400" dirty="0" smtClean="0"/>
              <a:t>Help managers understand the reward approach; provide technical reminders and how tos; support on skills e.g. conversations</a:t>
            </a:r>
          </a:p>
          <a:p>
            <a:pPr marL="173509" lvl="1" indent="-173509">
              <a:lnSpc>
                <a:spcPct val="100000"/>
              </a:lnSpc>
              <a:spcAft>
                <a:spcPts val="597"/>
              </a:spcAft>
              <a:buFont typeface="Arial" panose="020B0604020202020204" pitchFamily="34" charset="0"/>
              <a:buChar char="•"/>
            </a:pPr>
            <a:r>
              <a:rPr lang="en-GB" sz="1400" dirty="0" smtClean="0"/>
              <a:t>Consistent collateral across </a:t>
            </a:r>
            <a:r>
              <a:rPr lang="en-GB" sz="1400" dirty="0"/>
              <a:t>LoBs </a:t>
            </a:r>
            <a:r>
              <a:rPr lang="en-GB" sz="1400" dirty="0" smtClean="0"/>
              <a:t>with joined up comms to support better </a:t>
            </a:r>
            <a:r>
              <a:rPr lang="en-GB" sz="1400" dirty="0"/>
              <a:t>manager/ employee </a:t>
            </a:r>
            <a:r>
              <a:rPr lang="en-GB" sz="1400" dirty="0" smtClean="0"/>
              <a:t>experience</a:t>
            </a:r>
            <a:endParaRPr lang="en-GB" sz="1400" dirty="0"/>
          </a:p>
          <a:p>
            <a:pPr marL="173509" lvl="1" indent="-173509">
              <a:lnSpc>
                <a:spcPct val="100000"/>
              </a:lnSpc>
              <a:spcAft>
                <a:spcPts val="597"/>
              </a:spcAft>
              <a:buFont typeface="Arial" panose="020B0604020202020204" pitchFamily="34" charset="0"/>
              <a:buChar char="•"/>
            </a:pPr>
            <a:r>
              <a:rPr lang="en-GB" sz="1400" dirty="0" smtClean="0"/>
              <a:t>Tested with </a:t>
            </a:r>
            <a:r>
              <a:rPr lang="en-GB" sz="1400" dirty="0"/>
              <a:t>end users so it’s simple and </a:t>
            </a:r>
            <a:r>
              <a:rPr lang="en-GB" sz="1400" dirty="0" smtClean="0"/>
              <a:t>personal</a:t>
            </a:r>
          </a:p>
        </p:txBody>
      </p:sp>
      <p:sp>
        <p:nvSpPr>
          <p:cNvPr id="121" name="Rounded Rectangle 120"/>
          <p:cNvSpPr/>
          <p:nvPr/>
        </p:nvSpPr>
        <p:spPr>
          <a:xfrm>
            <a:off x="5903788" y="5893096"/>
            <a:ext cx="4145149" cy="407493"/>
          </a:xfrm>
          <a:prstGeom prst="roundRect">
            <a:avLst>
              <a:gd name="adj" fmla="val 13862"/>
            </a:avLst>
          </a:prstGeom>
          <a:solidFill>
            <a:schemeClr val="bg1"/>
          </a:solidFill>
          <a:ln w="1270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2" name="Rectangle 121"/>
          <p:cNvSpPr/>
          <p:nvPr/>
        </p:nvSpPr>
        <p:spPr>
          <a:xfrm>
            <a:off x="6068248" y="5946912"/>
            <a:ext cx="252000" cy="253499"/>
          </a:xfrm>
          <a:prstGeom prst="rect">
            <a:avLst/>
          </a:prstGeom>
          <a:solidFill>
            <a:srgbClr val="7030A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3" name="Rectangle 122"/>
          <p:cNvSpPr/>
          <p:nvPr/>
        </p:nvSpPr>
        <p:spPr>
          <a:xfrm>
            <a:off x="7162106" y="5970094"/>
            <a:ext cx="252000" cy="253499"/>
          </a:xfrm>
          <a:prstGeom prst="rect">
            <a:avLst/>
          </a:prstGeom>
          <a:solidFill>
            <a:schemeClr val="accent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7" name="TextBox 126"/>
          <p:cNvSpPr txBox="1"/>
          <p:nvPr/>
        </p:nvSpPr>
        <p:spPr>
          <a:xfrm>
            <a:off x="7494782" y="5984735"/>
            <a:ext cx="914400" cy="238858"/>
          </a:xfrm>
          <a:prstGeom prst="rect">
            <a:avLst/>
          </a:prstGeom>
          <a:noFill/>
        </p:spPr>
        <p:txBody>
          <a:bodyPr wrap="none" lIns="0" tIns="0" rIns="0" bIns="0" rtlCol="0">
            <a:noAutofit/>
          </a:bodyPr>
          <a:lstStyle/>
          <a:p>
            <a:r>
              <a:rPr lang="en-GB" sz="1200" dirty="0" smtClean="0">
                <a:latin typeface="+mj-lt"/>
              </a:rPr>
              <a:t>People Managers</a:t>
            </a:r>
          </a:p>
        </p:txBody>
      </p:sp>
      <p:sp>
        <p:nvSpPr>
          <p:cNvPr id="128" name="TextBox 127"/>
          <p:cNvSpPr txBox="1"/>
          <p:nvPr/>
        </p:nvSpPr>
        <p:spPr>
          <a:xfrm>
            <a:off x="6378960" y="5989397"/>
            <a:ext cx="809002" cy="168127"/>
          </a:xfrm>
          <a:prstGeom prst="rect">
            <a:avLst/>
          </a:prstGeom>
          <a:noFill/>
        </p:spPr>
        <p:txBody>
          <a:bodyPr wrap="none" lIns="0" tIns="0" rIns="0" bIns="0" rtlCol="0">
            <a:noAutofit/>
          </a:bodyPr>
          <a:lstStyle/>
          <a:p>
            <a:r>
              <a:rPr lang="en-GB" sz="1200" dirty="0" smtClean="0">
                <a:latin typeface="+mj-lt"/>
              </a:rPr>
              <a:t>HR/Leaders</a:t>
            </a:r>
          </a:p>
        </p:txBody>
      </p:sp>
      <p:sp>
        <p:nvSpPr>
          <p:cNvPr id="129" name="TextBox 128"/>
          <p:cNvSpPr txBox="1"/>
          <p:nvPr/>
        </p:nvSpPr>
        <p:spPr>
          <a:xfrm>
            <a:off x="8958039" y="5991832"/>
            <a:ext cx="914400" cy="231965"/>
          </a:xfrm>
          <a:prstGeom prst="rect">
            <a:avLst/>
          </a:prstGeom>
          <a:noFill/>
        </p:spPr>
        <p:txBody>
          <a:bodyPr wrap="none" lIns="0" tIns="0" rIns="0" bIns="0" rtlCol="0">
            <a:noAutofit/>
          </a:bodyPr>
          <a:lstStyle/>
          <a:p>
            <a:r>
              <a:rPr lang="en-GB" sz="1200" dirty="0" smtClean="0">
                <a:latin typeface="+mj-lt"/>
              </a:rPr>
              <a:t>Employees</a:t>
            </a:r>
          </a:p>
        </p:txBody>
      </p:sp>
      <p:sp>
        <p:nvSpPr>
          <p:cNvPr id="132" name="Rectangle 131"/>
          <p:cNvSpPr/>
          <p:nvPr/>
        </p:nvSpPr>
        <p:spPr>
          <a:xfrm>
            <a:off x="8624269" y="5967400"/>
            <a:ext cx="252000" cy="253499"/>
          </a:xfrm>
          <a:prstGeom prst="rect">
            <a:avLst/>
          </a:prstGeom>
          <a:solidFill>
            <a:schemeClr val="accent3"/>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40856510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My Performance cycle 18/19</a:t>
            </a:r>
            <a:endParaRPr lang="en-GB" dirty="0"/>
          </a:p>
        </p:txBody>
      </p:sp>
      <p:sp>
        <p:nvSpPr>
          <p:cNvPr id="3" name="Slide Number Placeholder 2"/>
          <p:cNvSpPr>
            <a:spLocks noGrp="1"/>
          </p:cNvSpPr>
          <p:nvPr>
            <p:ph type="sldNum" sz="quarter" idx="12"/>
          </p:nvPr>
        </p:nvSpPr>
        <p:spPr>
          <a:xfrm>
            <a:off x="144000" y="6589386"/>
            <a:ext cx="360000" cy="287267"/>
          </a:xfrm>
        </p:spPr>
        <p:txBody>
          <a:bodyPr/>
          <a:lstStyle/>
          <a:p>
            <a:fld id="{0B868178-02AE-42FC-958D-6B8F13B60175}" type="slidenum">
              <a:rPr lang="en-GB" smtClean="0"/>
              <a:t>8</a:t>
            </a:fld>
            <a:endParaRPr lang="en-GB" dirty="0"/>
          </a:p>
        </p:txBody>
      </p:sp>
      <p:sp>
        <p:nvSpPr>
          <p:cNvPr id="70" name="Oval 6"/>
          <p:cNvSpPr/>
          <p:nvPr/>
        </p:nvSpPr>
        <p:spPr>
          <a:xfrm>
            <a:off x="9337035" y="3894322"/>
            <a:ext cx="1007503" cy="83464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342" tIns="10342" rIns="10342" bIns="10342" numCol="1" spcCol="1270" anchor="ctr" anchorCtr="0">
            <a:noAutofit/>
          </a:bodyPr>
          <a:lstStyle/>
          <a:p>
            <a:pPr algn="ctr" defTabSz="361989">
              <a:lnSpc>
                <a:spcPct val="90000"/>
              </a:lnSpc>
              <a:spcBef>
                <a:spcPct val="0"/>
              </a:spcBef>
              <a:spcAft>
                <a:spcPct val="35000"/>
              </a:spcAft>
            </a:pPr>
            <a:r>
              <a:rPr lang="en-GB" sz="1050" dirty="0" smtClean="0">
                <a:solidFill>
                  <a:prstClr val="white"/>
                </a:solidFill>
              </a:rPr>
              <a:t>Set personal goals </a:t>
            </a:r>
          </a:p>
          <a:p>
            <a:pPr algn="ctr" defTabSz="361989">
              <a:lnSpc>
                <a:spcPct val="90000"/>
              </a:lnSpc>
              <a:spcBef>
                <a:spcPct val="0"/>
              </a:spcBef>
              <a:spcAft>
                <a:spcPct val="35000"/>
              </a:spcAft>
            </a:pPr>
            <a:r>
              <a:rPr lang="en-GB" sz="1050" dirty="0" smtClean="0">
                <a:solidFill>
                  <a:prstClr val="white"/>
                </a:solidFill>
              </a:rPr>
              <a:t>14 Mar – 11 Apr</a:t>
            </a:r>
          </a:p>
          <a:p>
            <a:pPr algn="ctr" defTabSz="361989">
              <a:lnSpc>
                <a:spcPct val="90000"/>
              </a:lnSpc>
              <a:spcBef>
                <a:spcPct val="0"/>
              </a:spcBef>
              <a:spcAft>
                <a:spcPct val="35000"/>
              </a:spcAft>
            </a:pPr>
            <a:endParaRPr lang="en-GB" sz="1050" dirty="0">
              <a:solidFill>
                <a:prstClr val="white"/>
              </a:solidFill>
            </a:endParaRPr>
          </a:p>
        </p:txBody>
      </p:sp>
      <p:sp>
        <p:nvSpPr>
          <p:cNvPr id="93" name="Arc 92">
            <a:extLst>
              <a:ext uri="{FF2B5EF4-FFF2-40B4-BE49-F238E27FC236}">
                <a16:creationId xmlns:a16="http://schemas.microsoft.com/office/drawing/2014/main" xmlns="" id="{41895CDC-169D-4CF6-A61D-700614025486}"/>
              </a:ext>
            </a:extLst>
          </p:cNvPr>
          <p:cNvSpPr/>
          <p:nvPr/>
        </p:nvSpPr>
        <p:spPr>
          <a:xfrm>
            <a:off x="7910786" y="2706881"/>
            <a:ext cx="1907265" cy="1932546"/>
          </a:xfrm>
          <a:prstGeom prst="arc">
            <a:avLst/>
          </a:prstGeom>
          <a:ln w="57150">
            <a:gradFill>
              <a:gsLst>
                <a:gs pos="48100">
                  <a:schemeClr val="accent2">
                    <a:lumMod val="40000"/>
                    <a:lumOff val="60000"/>
                  </a:schemeClr>
                </a:gs>
                <a:gs pos="0">
                  <a:schemeClr val="bg2">
                    <a:lumMod val="60000"/>
                    <a:lumOff val="40000"/>
                    <a:alpha val="0"/>
                  </a:schemeClr>
                </a:gs>
                <a:gs pos="100000">
                  <a:schemeClr val="accent2"/>
                </a:gs>
              </a:gsLst>
              <a:lin ang="5400000" scaled="1"/>
            </a:gra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1992" dirty="0">
              <a:solidFill>
                <a:prstClr val="black"/>
              </a:solidFill>
            </a:endParaRPr>
          </a:p>
        </p:txBody>
      </p:sp>
      <p:sp>
        <p:nvSpPr>
          <p:cNvPr id="94" name="Arc 93">
            <a:extLst>
              <a:ext uri="{FF2B5EF4-FFF2-40B4-BE49-F238E27FC236}">
                <a16:creationId xmlns:a16="http://schemas.microsoft.com/office/drawing/2014/main" xmlns="" id="{33903220-5A44-4D74-B18D-CAA8387336B2}"/>
              </a:ext>
            </a:extLst>
          </p:cNvPr>
          <p:cNvSpPr/>
          <p:nvPr/>
        </p:nvSpPr>
        <p:spPr>
          <a:xfrm rot="5400000">
            <a:off x="8043150" y="3007397"/>
            <a:ext cx="1885714" cy="1773850"/>
          </a:xfrm>
          <a:prstGeom prst="arc">
            <a:avLst/>
          </a:prstGeom>
          <a:ln w="57150">
            <a:gradFill>
              <a:gsLst>
                <a:gs pos="48100">
                  <a:schemeClr val="accent2">
                    <a:lumMod val="40000"/>
                    <a:lumOff val="60000"/>
                  </a:schemeClr>
                </a:gs>
                <a:gs pos="0">
                  <a:schemeClr val="bg2">
                    <a:lumMod val="60000"/>
                    <a:lumOff val="40000"/>
                    <a:alpha val="0"/>
                  </a:schemeClr>
                </a:gs>
                <a:gs pos="100000">
                  <a:schemeClr val="accent2"/>
                </a:gs>
              </a:gsLst>
              <a:lin ang="5400000" scaled="1"/>
            </a:gra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1992" dirty="0">
              <a:solidFill>
                <a:prstClr val="black"/>
              </a:solidFill>
            </a:endParaRPr>
          </a:p>
        </p:txBody>
      </p:sp>
      <p:sp>
        <p:nvSpPr>
          <p:cNvPr id="96" name="Block Arc 95">
            <a:extLst>
              <a:ext uri="{FF2B5EF4-FFF2-40B4-BE49-F238E27FC236}">
                <a16:creationId xmlns:a16="http://schemas.microsoft.com/office/drawing/2014/main" xmlns="" id="{E471E99B-163C-4A4C-9B43-7D1E2EFE7C1C}"/>
              </a:ext>
            </a:extLst>
          </p:cNvPr>
          <p:cNvSpPr/>
          <p:nvPr/>
        </p:nvSpPr>
        <p:spPr>
          <a:xfrm>
            <a:off x="6476949" y="1643283"/>
            <a:ext cx="4448957" cy="4448957"/>
          </a:xfrm>
          <a:prstGeom prst="blockArc">
            <a:avLst>
              <a:gd name="adj1" fmla="val 13500000"/>
              <a:gd name="adj2" fmla="val 16200000"/>
              <a:gd name="adj3" fmla="val 3433"/>
            </a:avLst>
          </a:prstGeom>
          <a:solidFill>
            <a:schemeClr val="bg2">
              <a:lumMod val="60000"/>
              <a:lumOff val="40000"/>
            </a:schemeClr>
          </a:solidFill>
        </p:spPr>
        <p:style>
          <a:lnRef idx="0">
            <a:schemeClr val="accent1">
              <a:tint val="60000"/>
              <a:hueOff val="0"/>
              <a:satOff val="0"/>
              <a:lumOff val="0"/>
              <a:alphaOff val="0"/>
            </a:schemeClr>
          </a:lnRef>
          <a:fillRef idx="1">
            <a:scrgbClr r="0" g="0" b="0"/>
          </a:fillRef>
          <a:effectRef idx="0">
            <a:schemeClr val="accent1">
              <a:tint val="60000"/>
              <a:hueOff val="0"/>
              <a:satOff val="0"/>
              <a:lumOff val="0"/>
              <a:alphaOff val="0"/>
            </a:schemeClr>
          </a:effectRef>
          <a:fontRef idx="minor">
            <a:schemeClr val="lt1"/>
          </a:fontRef>
        </p:style>
      </p:sp>
      <p:sp>
        <p:nvSpPr>
          <p:cNvPr id="97" name="Block Arc 96">
            <a:extLst>
              <a:ext uri="{FF2B5EF4-FFF2-40B4-BE49-F238E27FC236}">
                <a16:creationId xmlns:a16="http://schemas.microsoft.com/office/drawing/2014/main" xmlns="" id="{BCAE3763-196F-4DE7-9861-EAD6D92C91D6}"/>
              </a:ext>
            </a:extLst>
          </p:cNvPr>
          <p:cNvSpPr/>
          <p:nvPr/>
        </p:nvSpPr>
        <p:spPr>
          <a:xfrm>
            <a:off x="6476949" y="1643283"/>
            <a:ext cx="4448957" cy="4448957"/>
          </a:xfrm>
          <a:prstGeom prst="blockArc">
            <a:avLst>
              <a:gd name="adj1" fmla="val 10800000"/>
              <a:gd name="adj2" fmla="val 13500000"/>
              <a:gd name="adj3" fmla="val 3433"/>
            </a:avLst>
          </a:prstGeom>
          <a:solidFill>
            <a:schemeClr val="bg2">
              <a:lumMod val="60000"/>
              <a:lumOff val="40000"/>
            </a:schemeClr>
          </a:solidFill>
        </p:spPr>
        <p:style>
          <a:lnRef idx="0">
            <a:schemeClr val="accent1">
              <a:tint val="60000"/>
              <a:hueOff val="0"/>
              <a:satOff val="0"/>
              <a:lumOff val="0"/>
              <a:alphaOff val="0"/>
            </a:schemeClr>
          </a:lnRef>
          <a:fillRef idx="1">
            <a:scrgbClr r="0" g="0" b="0"/>
          </a:fillRef>
          <a:effectRef idx="0">
            <a:schemeClr val="accent1">
              <a:tint val="60000"/>
              <a:hueOff val="0"/>
              <a:satOff val="0"/>
              <a:lumOff val="0"/>
              <a:alphaOff val="0"/>
            </a:schemeClr>
          </a:effectRef>
          <a:fontRef idx="minor">
            <a:schemeClr val="lt1"/>
          </a:fontRef>
        </p:style>
      </p:sp>
      <p:sp>
        <p:nvSpPr>
          <p:cNvPr id="98" name="Block Arc 97">
            <a:extLst>
              <a:ext uri="{FF2B5EF4-FFF2-40B4-BE49-F238E27FC236}">
                <a16:creationId xmlns:a16="http://schemas.microsoft.com/office/drawing/2014/main" xmlns="" id="{8498F3D1-AD24-460F-96EB-4F2C2D4FB3B7}"/>
              </a:ext>
            </a:extLst>
          </p:cNvPr>
          <p:cNvSpPr/>
          <p:nvPr/>
        </p:nvSpPr>
        <p:spPr>
          <a:xfrm>
            <a:off x="6476949" y="1643283"/>
            <a:ext cx="4448957" cy="4448957"/>
          </a:xfrm>
          <a:prstGeom prst="blockArc">
            <a:avLst>
              <a:gd name="adj1" fmla="val 8100000"/>
              <a:gd name="adj2" fmla="val 10800000"/>
              <a:gd name="adj3" fmla="val 3433"/>
            </a:avLst>
          </a:prstGeom>
          <a:solidFill>
            <a:schemeClr val="bg2">
              <a:lumMod val="60000"/>
              <a:lumOff val="40000"/>
            </a:schemeClr>
          </a:solidFill>
        </p:spPr>
        <p:style>
          <a:lnRef idx="0">
            <a:schemeClr val="accent1">
              <a:tint val="60000"/>
              <a:hueOff val="0"/>
              <a:satOff val="0"/>
              <a:lumOff val="0"/>
              <a:alphaOff val="0"/>
            </a:schemeClr>
          </a:lnRef>
          <a:fillRef idx="1">
            <a:scrgbClr r="0" g="0" b="0"/>
          </a:fillRef>
          <a:effectRef idx="0">
            <a:schemeClr val="accent1">
              <a:tint val="60000"/>
              <a:hueOff val="0"/>
              <a:satOff val="0"/>
              <a:lumOff val="0"/>
              <a:alphaOff val="0"/>
            </a:schemeClr>
          </a:effectRef>
          <a:fontRef idx="minor">
            <a:schemeClr val="lt1"/>
          </a:fontRef>
        </p:style>
      </p:sp>
      <p:sp>
        <p:nvSpPr>
          <p:cNvPr id="99" name="Block Arc 98">
            <a:extLst>
              <a:ext uri="{FF2B5EF4-FFF2-40B4-BE49-F238E27FC236}">
                <a16:creationId xmlns:a16="http://schemas.microsoft.com/office/drawing/2014/main" xmlns="" id="{884724A1-32A2-4638-ACCB-C0DD96A5B398}"/>
              </a:ext>
            </a:extLst>
          </p:cNvPr>
          <p:cNvSpPr/>
          <p:nvPr/>
        </p:nvSpPr>
        <p:spPr>
          <a:xfrm>
            <a:off x="6476949" y="1643283"/>
            <a:ext cx="4448957" cy="4448957"/>
          </a:xfrm>
          <a:prstGeom prst="blockArc">
            <a:avLst>
              <a:gd name="adj1" fmla="val 5400000"/>
              <a:gd name="adj2" fmla="val 8100000"/>
              <a:gd name="adj3" fmla="val 3433"/>
            </a:avLst>
          </a:prstGeom>
          <a:solidFill>
            <a:schemeClr val="bg2">
              <a:lumMod val="60000"/>
              <a:lumOff val="40000"/>
            </a:schemeClr>
          </a:solidFill>
        </p:spPr>
        <p:style>
          <a:lnRef idx="0">
            <a:schemeClr val="accent1">
              <a:tint val="60000"/>
              <a:hueOff val="0"/>
              <a:satOff val="0"/>
              <a:lumOff val="0"/>
              <a:alphaOff val="0"/>
            </a:schemeClr>
          </a:lnRef>
          <a:fillRef idx="1">
            <a:scrgbClr r="0" g="0" b="0"/>
          </a:fillRef>
          <a:effectRef idx="0">
            <a:schemeClr val="accent1">
              <a:tint val="60000"/>
              <a:hueOff val="0"/>
              <a:satOff val="0"/>
              <a:lumOff val="0"/>
              <a:alphaOff val="0"/>
            </a:schemeClr>
          </a:effectRef>
          <a:fontRef idx="minor">
            <a:schemeClr val="lt1"/>
          </a:fontRef>
        </p:style>
      </p:sp>
      <p:sp>
        <p:nvSpPr>
          <p:cNvPr id="100" name="Block Arc 99">
            <a:extLst>
              <a:ext uri="{FF2B5EF4-FFF2-40B4-BE49-F238E27FC236}">
                <a16:creationId xmlns:a16="http://schemas.microsoft.com/office/drawing/2014/main" xmlns="" id="{CA1FD45B-B7CC-4835-BAA5-ADF2EEA9216E}"/>
              </a:ext>
            </a:extLst>
          </p:cNvPr>
          <p:cNvSpPr/>
          <p:nvPr/>
        </p:nvSpPr>
        <p:spPr>
          <a:xfrm>
            <a:off x="6476949" y="1643283"/>
            <a:ext cx="4448957" cy="4448957"/>
          </a:xfrm>
          <a:prstGeom prst="blockArc">
            <a:avLst>
              <a:gd name="adj1" fmla="val 2700000"/>
              <a:gd name="adj2" fmla="val 5400000"/>
              <a:gd name="adj3" fmla="val 3433"/>
            </a:avLst>
          </a:prstGeom>
          <a:solidFill>
            <a:schemeClr val="bg2">
              <a:lumMod val="60000"/>
              <a:lumOff val="40000"/>
            </a:schemeClr>
          </a:solidFill>
        </p:spPr>
        <p:style>
          <a:lnRef idx="0">
            <a:schemeClr val="accent1">
              <a:tint val="60000"/>
              <a:hueOff val="0"/>
              <a:satOff val="0"/>
              <a:lumOff val="0"/>
              <a:alphaOff val="0"/>
            </a:schemeClr>
          </a:lnRef>
          <a:fillRef idx="1">
            <a:scrgbClr r="0" g="0" b="0"/>
          </a:fillRef>
          <a:effectRef idx="0">
            <a:schemeClr val="accent1">
              <a:tint val="60000"/>
              <a:hueOff val="0"/>
              <a:satOff val="0"/>
              <a:lumOff val="0"/>
              <a:alphaOff val="0"/>
            </a:schemeClr>
          </a:effectRef>
          <a:fontRef idx="minor">
            <a:schemeClr val="lt1"/>
          </a:fontRef>
        </p:style>
      </p:sp>
      <p:sp>
        <p:nvSpPr>
          <p:cNvPr id="101" name="Block Arc 100">
            <a:extLst>
              <a:ext uri="{FF2B5EF4-FFF2-40B4-BE49-F238E27FC236}">
                <a16:creationId xmlns:a16="http://schemas.microsoft.com/office/drawing/2014/main" xmlns="" id="{2D5AFABC-5B57-4991-931E-054BC70E56D1}"/>
              </a:ext>
            </a:extLst>
          </p:cNvPr>
          <p:cNvSpPr/>
          <p:nvPr/>
        </p:nvSpPr>
        <p:spPr>
          <a:xfrm>
            <a:off x="6476949" y="1643283"/>
            <a:ext cx="4448957" cy="4448957"/>
          </a:xfrm>
          <a:prstGeom prst="blockArc">
            <a:avLst>
              <a:gd name="adj1" fmla="val 0"/>
              <a:gd name="adj2" fmla="val 2700000"/>
              <a:gd name="adj3" fmla="val 3433"/>
            </a:avLst>
          </a:prstGeom>
          <a:solidFill>
            <a:schemeClr val="bg2">
              <a:lumMod val="60000"/>
              <a:lumOff val="40000"/>
            </a:schemeClr>
          </a:solidFill>
        </p:spPr>
        <p:style>
          <a:lnRef idx="0">
            <a:schemeClr val="accent1">
              <a:tint val="60000"/>
              <a:hueOff val="0"/>
              <a:satOff val="0"/>
              <a:lumOff val="0"/>
              <a:alphaOff val="0"/>
            </a:schemeClr>
          </a:lnRef>
          <a:fillRef idx="1">
            <a:scrgbClr r="0" g="0" b="0"/>
          </a:fillRef>
          <a:effectRef idx="0">
            <a:schemeClr val="accent1">
              <a:tint val="60000"/>
              <a:hueOff val="0"/>
              <a:satOff val="0"/>
              <a:lumOff val="0"/>
              <a:alphaOff val="0"/>
            </a:schemeClr>
          </a:effectRef>
          <a:fontRef idx="minor">
            <a:schemeClr val="lt1"/>
          </a:fontRef>
        </p:style>
      </p:sp>
      <p:sp>
        <p:nvSpPr>
          <p:cNvPr id="102" name="Block Arc 101">
            <a:extLst>
              <a:ext uri="{FF2B5EF4-FFF2-40B4-BE49-F238E27FC236}">
                <a16:creationId xmlns:a16="http://schemas.microsoft.com/office/drawing/2014/main" xmlns="" id="{25328859-ED3F-4A60-8433-8AF43F8133E6}"/>
              </a:ext>
            </a:extLst>
          </p:cNvPr>
          <p:cNvSpPr/>
          <p:nvPr/>
        </p:nvSpPr>
        <p:spPr>
          <a:xfrm>
            <a:off x="6476949" y="1643283"/>
            <a:ext cx="4448957" cy="4448957"/>
          </a:xfrm>
          <a:prstGeom prst="blockArc">
            <a:avLst>
              <a:gd name="adj1" fmla="val 18900000"/>
              <a:gd name="adj2" fmla="val 0"/>
              <a:gd name="adj3" fmla="val 3433"/>
            </a:avLst>
          </a:prstGeom>
          <a:solidFill>
            <a:schemeClr val="bg2">
              <a:lumMod val="60000"/>
              <a:lumOff val="40000"/>
            </a:schemeClr>
          </a:solidFill>
        </p:spPr>
        <p:style>
          <a:lnRef idx="0">
            <a:schemeClr val="accent1">
              <a:tint val="60000"/>
              <a:hueOff val="0"/>
              <a:satOff val="0"/>
              <a:lumOff val="0"/>
              <a:alphaOff val="0"/>
            </a:schemeClr>
          </a:lnRef>
          <a:fillRef idx="1">
            <a:scrgbClr r="0" g="0" b="0"/>
          </a:fillRef>
          <a:effectRef idx="0">
            <a:schemeClr val="accent1">
              <a:tint val="60000"/>
              <a:hueOff val="0"/>
              <a:satOff val="0"/>
              <a:lumOff val="0"/>
              <a:alphaOff val="0"/>
            </a:schemeClr>
          </a:effectRef>
          <a:fontRef idx="minor">
            <a:schemeClr val="lt1"/>
          </a:fontRef>
        </p:style>
      </p:sp>
      <p:sp>
        <p:nvSpPr>
          <p:cNvPr id="103" name="Block Arc 102">
            <a:extLst>
              <a:ext uri="{FF2B5EF4-FFF2-40B4-BE49-F238E27FC236}">
                <a16:creationId xmlns:a16="http://schemas.microsoft.com/office/drawing/2014/main" xmlns="" id="{DF616D09-0E88-4AE2-A631-7F3696625AC4}"/>
              </a:ext>
            </a:extLst>
          </p:cNvPr>
          <p:cNvSpPr/>
          <p:nvPr/>
        </p:nvSpPr>
        <p:spPr>
          <a:xfrm>
            <a:off x="6476949" y="1643283"/>
            <a:ext cx="4448957" cy="4448957"/>
          </a:xfrm>
          <a:prstGeom prst="blockArc">
            <a:avLst>
              <a:gd name="adj1" fmla="val 16199999"/>
              <a:gd name="adj2" fmla="val 18900000"/>
              <a:gd name="adj3" fmla="val 3433"/>
            </a:avLst>
          </a:prstGeom>
          <a:solidFill>
            <a:schemeClr val="bg2">
              <a:lumMod val="60000"/>
              <a:lumOff val="40000"/>
            </a:schemeClr>
          </a:solidFill>
        </p:spPr>
        <p:style>
          <a:lnRef idx="0">
            <a:schemeClr val="accent1">
              <a:tint val="60000"/>
              <a:hueOff val="0"/>
              <a:satOff val="0"/>
              <a:lumOff val="0"/>
              <a:alphaOff val="0"/>
            </a:schemeClr>
          </a:lnRef>
          <a:fillRef idx="1">
            <a:scrgbClr r="0" g="0" b="0"/>
          </a:fillRef>
          <a:effectRef idx="0">
            <a:schemeClr val="accent1">
              <a:tint val="60000"/>
              <a:hueOff val="0"/>
              <a:satOff val="0"/>
              <a:lumOff val="0"/>
              <a:alphaOff val="0"/>
            </a:schemeClr>
          </a:effectRef>
          <a:fontRef idx="minor">
            <a:schemeClr val="lt1"/>
          </a:fontRef>
        </p:style>
      </p:sp>
      <p:sp>
        <p:nvSpPr>
          <p:cNvPr id="104" name="Freeform: Shape 21">
            <a:hlinkClick r:id="rId3" action="ppaction://hlinksldjump"/>
            <a:extLst>
              <a:ext uri="{FF2B5EF4-FFF2-40B4-BE49-F238E27FC236}">
                <a16:creationId xmlns:a16="http://schemas.microsoft.com/office/drawing/2014/main" xmlns="" id="{81FED2D6-1949-4D62-B268-3482CEFA3A5D}"/>
              </a:ext>
            </a:extLst>
          </p:cNvPr>
          <p:cNvSpPr/>
          <p:nvPr/>
        </p:nvSpPr>
        <p:spPr>
          <a:xfrm>
            <a:off x="7818211" y="2871075"/>
            <a:ext cx="1791609" cy="1833329"/>
          </a:xfrm>
          <a:custGeom>
            <a:avLst/>
            <a:gdLst>
              <a:gd name="connsiteX0" fmla="*/ 0 w 1445082"/>
              <a:gd name="connsiteY0" fmla="*/ 722541 h 1445082"/>
              <a:gd name="connsiteX1" fmla="*/ 722541 w 1445082"/>
              <a:gd name="connsiteY1" fmla="*/ 0 h 1445082"/>
              <a:gd name="connsiteX2" fmla="*/ 1445082 w 1445082"/>
              <a:gd name="connsiteY2" fmla="*/ 722541 h 1445082"/>
              <a:gd name="connsiteX3" fmla="*/ 722541 w 1445082"/>
              <a:gd name="connsiteY3" fmla="*/ 1445082 h 1445082"/>
              <a:gd name="connsiteX4" fmla="*/ 0 w 1445082"/>
              <a:gd name="connsiteY4" fmla="*/ 722541 h 14450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5082" h="1445082">
                <a:moveTo>
                  <a:pt x="0" y="722541"/>
                </a:moveTo>
                <a:cubicBezTo>
                  <a:pt x="0" y="323493"/>
                  <a:pt x="323493" y="0"/>
                  <a:pt x="722541" y="0"/>
                </a:cubicBezTo>
                <a:cubicBezTo>
                  <a:pt x="1121589" y="0"/>
                  <a:pt x="1445082" y="323493"/>
                  <a:pt x="1445082" y="722541"/>
                </a:cubicBezTo>
                <a:cubicBezTo>
                  <a:pt x="1445082" y="1121589"/>
                  <a:pt x="1121589" y="1445082"/>
                  <a:pt x="722541" y="1445082"/>
                </a:cubicBezTo>
                <a:cubicBezTo>
                  <a:pt x="323493" y="1445082"/>
                  <a:pt x="0" y="1121589"/>
                  <a:pt x="0" y="722541"/>
                </a:cubicBezTo>
                <a:close/>
              </a:path>
            </a:pathLst>
          </a:custGeom>
          <a:solidFill>
            <a:schemeClr val="accent2"/>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35860" tIns="210804" rIns="35860" bIns="246663" numCol="1" spcCol="1270" anchor="ctr" anchorCtr="0">
            <a:noAutofit/>
          </a:bodyPr>
          <a:lstStyle/>
          <a:p>
            <a:pPr algn="ctr" defTabSz="708426">
              <a:lnSpc>
                <a:spcPct val="90000"/>
              </a:lnSpc>
              <a:spcBef>
                <a:spcPct val="0"/>
              </a:spcBef>
              <a:spcAft>
                <a:spcPct val="35000"/>
              </a:spcAft>
            </a:pPr>
            <a:r>
              <a:rPr lang="en-GB" sz="1793" dirty="0">
                <a:solidFill>
                  <a:prstClr val="white"/>
                </a:solidFill>
              </a:rPr>
              <a:t>Ongoing conversations</a:t>
            </a:r>
          </a:p>
        </p:txBody>
      </p:sp>
      <p:sp>
        <p:nvSpPr>
          <p:cNvPr id="107" name="Freeform: Shape 26">
            <a:extLst>
              <a:ext uri="{FF2B5EF4-FFF2-40B4-BE49-F238E27FC236}">
                <a16:creationId xmlns:a16="http://schemas.microsoft.com/office/drawing/2014/main" xmlns="" id="{47122F2A-6F1C-4AB4-AD75-C0DED0285422}"/>
              </a:ext>
            </a:extLst>
          </p:cNvPr>
          <p:cNvSpPr/>
          <p:nvPr/>
        </p:nvSpPr>
        <p:spPr>
          <a:xfrm>
            <a:off x="9980355" y="4342647"/>
            <a:ext cx="1386246" cy="1332004"/>
          </a:xfrm>
          <a:custGeom>
            <a:avLst/>
            <a:gdLst>
              <a:gd name="connsiteX0" fmla="*/ 0 w 1097590"/>
              <a:gd name="connsiteY0" fmla="*/ 553297 h 1106593"/>
              <a:gd name="connsiteX1" fmla="*/ 548795 w 1097590"/>
              <a:gd name="connsiteY1" fmla="*/ 0 h 1106593"/>
              <a:gd name="connsiteX2" fmla="*/ 1097590 w 1097590"/>
              <a:gd name="connsiteY2" fmla="*/ 553297 h 1106593"/>
              <a:gd name="connsiteX3" fmla="*/ 548795 w 1097590"/>
              <a:gd name="connsiteY3" fmla="*/ 1106594 h 1106593"/>
              <a:gd name="connsiteX4" fmla="*/ 0 w 1097590"/>
              <a:gd name="connsiteY4" fmla="*/ 553297 h 11065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97590" h="1106593">
                <a:moveTo>
                  <a:pt x="0" y="553297"/>
                </a:moveTo>
                <a:cubicBezTo>
                  <a:pt x="0" y="247720"/>
                  <a:pt x="245704" y="0"/>
                  <a:pt x="548795" y="0"/>
                </a:cubicBezTo>
                <a:cubicBezTo>
                  <a:pt x="851886" y="0"/>
                  <a:pt x="1097590" y="247720"/>
                  <a:pt x="1097590" y="553297"/>
                </a:cubicBezTo>
                <a:cubicBezTo>
                  <a:pt x="1097590" y="858874"/>
                  <a:pt x="851886" y="1106594"/>
                  <a:pt x="548795" y="1106594"/>
                </a:cubicBezTo>
                <a:cubicBezTo>
                  <a:pt x="245704" y="1106594"/>
                  <a:pt x="0" y="858874"/>
                  <a:pt x="0" y="553297"/>
                </a:cubicBezTo>
                <a:close/>
              </a:path>
            </a:pathLst>
          </a:custGeom>
          <a:solidFill>
            <a:schemeClr val="accent1"/>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71498" tIns="172812" rIns="171498" bIns="172812" numCol="1" spcCol="1270" anchor="ctr" anchorCtr="0">
            <a:noAutofit/>
          </a:bodyPr>
          <a:lstStyle/>
          <a:p>
            <a:pPr algn="ctr" defTabSz="398490">
              <a:spcBef>
                <a:spcPct val="0"/>
              </a:spcBef>
              <a:spcAft>
                <a:spcPct val="35000"/>
              </a:spcAft>
            </a:pPr>
            <a:r>
              <a:rPr lang="en-GB" sz="1300" dirty="0" smtClean="0">
                <a:solidFill>
                  <a:prstClr val="white"/>
                </a:solidFill>
              </a:rPr>
              <a:t>Half-year</a:t>
            </a:r>
          </a:p>
          <a:p>
            <a:pPr algn="ctr" defTabSz="398490">
              <a:spcBef>
                <a:spcPct val="0"/>
              </a:spcBef>
              <a:spcAft>
                <a:spcPct val="35000"/>
              </a:spcAft>
            </a:pPr>
            <a:r>
              <a:rPr lang="en-GB" sz="1300" dirty="0" smtClean="0">
                <a:solidFill>
                  <a:prstClr val="white"/>
                </a:solidFill>
              </a:rPr>
              <a:t>Capability, career &amp; talent review</a:t>
            </a:r>
            <a:endParaRPr lang="en-GB" sz="1300" dirty="0">
              <a:solidFill>
                <a:prstClr val="white"/>
              </a:solidFill>
            </a:endParaRPr>
          </a:p>
        </p:txBody>
      </p:sp>
      <p:sp>
        <p:nvSpPr>
          <p:cNvPr id="108" name="Arc 107">
            <a:extLst>
              <a:ext uri="{FF2B5EF4-FFF2-40B4-BE49-F238E27FC236}">
                <a16:creationId xmlns:a16="http://schemas.microsoft.com/office/drawing/2014/main" xmlns="" id="{9FE349D6-4E01-4C0F-ABBE-1F0771462991}"/>
              </a:ext>
            </a:extLst>
          </p:cNvPr>
          <p:cNvSpPr/>
          <p:nvPr/>
        </p:nvSpPr>
        <p:spPr>
          <a:xfrm rot="16200000">
            <a:off x="7546292" y="2761779"/>
            <a:ext cx="2146907" cy="2051920"/>
          </a:xfrm>
          <a:prstGeom prst="arc">
            <a:avLst/>
          </a:prstGeom>
          <a:ln w="57150">
            <a:gradFill>
              <a:gsLst>
                <a:gs pos="48100">
                  <a:schemeClr val="accent2">
                    <a:lumMod val="40000"/>
                    <a:lumOff val="60000"/>
                  </a:schemeClr>
                </a:gs>
                <a:gs pos="0">
                  <a:schemeClr val="bg2">
                    <a:lumMod val="60000"/>
                    <a:lumOff val="40000"/>
                    <a:alpha val="0"/>
                  </a:schemeClr>
                </a:gs>
                <a:gs pos="100000">
                  <a:schemeClr val="accent2"/>
                </a:gs>
              </a:gsLst>
              <a:lin ang="5400000" scaled="1"/>
            </a:gra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1992" dirty="0">
              <a:solidFill>
                <a:prstClr val="black"/>
              </a:solidFill>
            </a:endParaRPr>
          </a:p>
        </p:txBody>
      </p:sp>
      <p:sp>
        <p:nvSpPr>
          <p:cNvPr id="109" name="Arc 108">
            <a:extLst>
              <a:ext uri="{FF2B5EF4-FFF2-40B4-BE49-F238E27FC236}">
                <a16:creationId xmlns:a16="http://schemas.microsoft.com/office/drawing/2014/main" xmlns="" id="{EAA0BCAF-7AF7-4728-9C07-A29D8AE513C3}"/>
              </a:ext>
            </a:extLst>
          </p:cNvPr>
          <p:cNvSpPr/>
          <p:nvPr/>
        </p:nvSpPr>
        <p:spPr>
          <a:xfrm rot="10800000">
            <a:off x="7707399" y="3112499"/>
            <a:ext cx="2051920" cy="1809584"/>
          </a:xfrm>
          <a:prstGeom prst="arc">
            <a:avLst/>
          </a:prstGeom>
          <a:ln w="57150">
            <a:gradFill>
              <a:gsLst>
                <a:gs pos="48100">
                  <a:schemeClr val="accent2">
                    <a:lumMod val="40000"/>
                    <a:lumOff val="60000"/>
                  </a:schemeClr>
                </a:gs>
                <a:gs pos="0">
                  <a:schemeClr val="bg2">
                    <a:lumMod val="60000"/>
                    <a:lumOff val="40000"/>
                    <a:alpha val="0"/>
                  </a:schemeClr>
                </a:gs>
                <a:gs pos="100000">
                  <a:schemeClr val="accent2"/>
                </a:gs>
              </a:gsLst>
              <a:lin ang="5400000" scaled="1"/>
            </a:gra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1992" dirty="0">
              <a:solidFill>
                <a:prstClr val="black"/>
              </a:solidFill>
            </a:endParaRPr>
          </a:p>
        </p:txBody>
      </p:sp>
      <p:sp>
        <p:nvSpPr>
          <p:cNvPr id="111" name="Freeform: Shape 24">
            <a:extLst>
              <a:ext uri="{FF2B5EF4-FFF2-40B4-BE49-F238E27FC236}">
                <a16:creationId xmlns:a16="http://schemas.microsoft.com/office/drawing/2014/main" xmlns="" id="{F5852BC4-D1E9-4423-9740-409AF7D41563}"/>
              </a:ext>
            </a:extLst>
          </p:cNvPr>
          <p:cNvSpPr/>
          <p:nvPr/>
        </p:nvSpPr>
        <p:spPr>
          <a:xfrm>
            <a:off x="5948357" y="2205073"/>
            <a:ext cx="1386246" cy="1332004"/>
          </a:xfrm>
          <a:custGeom>
            <a:avLst/>
            <a:gdLst>
              <a:gd name="connsiteX0" fmla="*/ 0 w 1097590"/>
              <a:gd name="connsiteY0" fmla="*/ 553297 h 1106593"/>
              <a:gd name="connsiteX1" fmla="*/ 548795 w 1097590"/>
              <a:gd name="connsiteY1" fmla="*/ 0 h 1106593"/>
              <a:gd name="connsiteX2" fmla="*/ 1097590 w 1097590"/>
              <a:gd name="connsiteY2" fmla="*/ 553297 h 1106593"/>
              <a:gd name="connsiteX3" fmla="*/ 548795 w 1097590"/>
              <a:gd name="connsiteY3" fmla="*/ 1106594 h 1106593"/>
              <a:gd name="connsiteX4" fmla="*/ 0 w 1097590"/>
              <a:gd name="connsiteY4" fmla="*/ 553297 h 11065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97590" h="1106593">
                <a:moveTo>
                  <a:pt x="0" y="553297"/>
                </a:moveTo>
                <a:cubicBezTo>
                  <a:pt x="0" y="247720"/>
                  <a:pt x="245704" y="0"/>
                  <a:pt x="548795" y="0"/>
                </a:cubicBezTo>
                <a:cubicBezTo>
                  <a:pt x="851886" y="0"/>
                  <a:pt x="1097590" y="247720"/>
                  <a:pt x="1097590" y="553297"/>
                </a:cubicBezTo>
                <a:cubicBezTo>
                  <a:pt x="1097590" y="858874"/>
                  <a:pt x="851886" y="1106594"/>
                  <a:pt x="548795" y="1106594"/>
                </a:cubicBezTo>
                <a:cubicBezTo>
                  <a:pt x="245704" y="1106594"/>
                  <a:pt x="0" y="858874"/>
                  <a:pt x="0" y="553297"/>
                </a:cubicBez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07580" tIns="71720" rIns="107580" bIns="143440" numCol="1" spcCol="1270" anchor="ctr" anchorCtr="0">
            <a:noAutofit/>
          </a:bodyPr>
          <a:lstStyle/>
          <a:p>
            <a:pPr algn="ctr" defTabSz="398490">
              <a:spcBef>
                <a:spcPct val="0"/>
              </a:spcBef>
              <a:spcAft>
                <a:spcPct val="35000"/>
              </a:spcAft>
            </a:pPr>
            <a:endParaRPr lang="en-GB" sz="1300" dirty="0" smtClean="0">
              <a:solidFill>
                <a:prstClr val="white"/>
              </a:solidFill>
            </a:endParaRPr>
          </a:p>
          <a:p>
            <a:pPr algn="ctr" defTabSz="398490">
              <a:spcBef>
                <a:spcPct val="0"/>
              </a:spcBef>
              <a:spcAft>
                <a:spcPct val="35000"/>
              </a:spcAft>
            </a:pPr>
            <a:r>
              <a:rPr lang="en-GB" sz="1300" dirty="0" smtClean="0">
                <a:solidFill>
                  <a:prstClr val="white"/>
                </a:solidFill>
              </a:rPr>
              <a:t>End of year conversations and set up for the new year</a:t>
            </a:r>
          </a:p>
          <a:p>
            <a:pPr algn="ctr" defTabSz="398490">
              <a:spcBef>
                <a:spcPct val="0"/>
              </a:spcBef>
              <a:spcAft>
                <a:spcPct val="35000"/>
              </a:spcAft>
            </a:pPr>
            <a:endParaRPr lang="en-GB" sz="1300" dirty="0">
              <a:solidFill>
                <a:prstClr val="white"/>
              </a:solidFill>
            </a:endParaRPr>
          </a:p>
        </p:txBody>
      </p:sp>
      <p:sp>
        <p:nvSpPr>
          <p:cNvPr id="5" name="Rectangle 4"/>
          <p:cNvSpPr/>
          <p:nvPr/>
        </p:nvSpPr>
        <p:spPr>
          <a:xfrm>
            <a:off x="504000" y="1370398"/>
            <a:ext cx="4724707" cy="4170372"/>
          </a:xfrm>
          <a:prstGeom prst="rect">
            <a:avLst/>
          </a:prstGeom>
        </p:spPr>
        <p:txBody>
          <a:bodyPr wrap="square">
            <a:spAutoFit/>
          </a:bodyPr>
          <a:lstStyle/>
          <a:p>
            <a:pPr lvl="0">
              <a:spcAft>
                <a:spcPts val="0"/>
              </a:spcAft>
              <a:tabLst>
                <a:tab pos="457200" algn="l"/>
              </a:tabLst>
            </a:pPr>
            <a:r>
              <a:rPr lang="en-GB" sz="1600" dirty="0" smtClean="0">
                <a:latin typeface="+mj-lt"/>
                <a:ea typeface="Calibri" panose="020F0502020204030204" pitchFamily="34" charset="0"/>
                <a:cs typeface="Times New Roman" panose="02020603050405020304" pitchFamily="18" charset="0"/>
              </a:rPr>
              <a:t>Our annual performance cycle is here to ...</a:t>
            </a:r>
          </a:p>
          <a:p>
            <a:pPr lvl="0">
              <a:spcAft>
                <a:spcPts val="0"/>
              </a:spcAft>
              <a:tabLst>
                <a:tab pos="457200" algn="l"/>
              </a:tabLst>
            </a:pPr>
            <a:endParaRPr lang="en-GB" sz="1600" dirty="0" smtClean="0">
              <a:latin typeface="+mj-lt"/>
              <a:ea typeface="Calibri" panose="020F0502020204030204" pitchFamily="34" charset="0"/>
              <a:cs typeface="Times New Roman" panose="02020603050405020304" pitchFamily="18" charset="0"/>
            </a:endParaRPr>
          </a:p>
          <a:p>
            <a:pPr marL="342900" lvl="0" indent="-342900">
              <a:spcAft>
                <a:spcPts val="600"/>
              </a:spcAft>
              <a:buFont typeface="Arial" panose="020B0604020202020204" pitchFamily="34" charset="0"/>
              <a:buChar char="•"/>
              <a:tabLst>
                <a:tab pos="457200" algn="l"/>
              </a:tabLst>
            </a:pPr>
            <a:r>
              <a:rPr lang="en-GB" sz="1600" dirty="0">
                <a:latin typeface="+mj-lt"/>
                <a:ea typeface="Calibri" panose="020F0502020204030204" pitchFamily="34" charset="0"/>
                <a:cs typeface="Times New Roman" panose="02020603050405020304" pitchFamily="18" charset="0"/>
              </a:rPr>
              <a:t>D</a:t>
            </a:r>
            <a:r>
              <a:rPr lang="en-GB" sz="1600" dirty="0" smtClean="0">
                <a:latin typeface="+mj-lt"/>
                <a:ea typeface="Calibri" panose="020F0502020204030204" pitchFamily="34" charset="0"/>
                <a:cs typeface="Times New Roman" panose="02020603050405020304" pitchFamily="18" charset="0"/>
              </a:rPr>
              <a:t>rive </a:t>
            </a:r>
            <a:r>
              <a:rPr lang="en-GB" sz="1600" dirty="0">
                <a:latin typeface="+mj-lt"/>
                <a:ea typeface="Calibri" panose="020F0502020204030204" pitchFamily="34" charset="0"/>
                <a:cs typeface="Times New Roman" panose="02020603050405020304" pitchFamily="18" charset="0"/>
              </a:rPr>
              <a:t>more frequent and better conversations </a:t>
            </a:r>
            <a:r>
              <a:rPr lang="en-GB" sz="1600" dirty="0" smtClean="0">
                <a:latin typeface="+mj-lt"/>
                <a:ea typeface="Calibri" panose="020F0502020204030204" pitchFamily="34" charset="0"/>
                <a:cs typeface="Times New Roman" panose="02020603050405020304" pitchFamily="18" charset="0"/>
              </a:rPr>
              <a:t>with and about our </a:t>
            </a:r>
            <a:r>
              <a:rPr lang="en-GB" sz="1600" dirty="0">
                <a:latin typeface="+mj-lt"/>
                <a:ea typeface="Calibri" panose="020F0502020204030204" pitchFamily="34" charset="0"/>
                <a:cs typeface="Times New Roman" panose="02020603050405020304" pitchFamily="18" charset="0"/>
              </a:rPr>
              <a:t>people</a:t>
            </a:r>
          </a:p>
          <a:p>
            <a:pPr marL="342900" lvl="0" indent="-342900">
              <a:spcAft>
                <a:spcPts val="600"/>
              </a:spcAft>
              <a:buFont typeface="Arial" panose="020B0604020202020204" pitchFamily="34" charset="0"/>
              <a:buChar char="•"/>
              <a:tabLst>
                <a:tab pos="457200" algn="l"/>
              </a:tabLst>
            </a:pPr>
            <a:r>
              <a:rPr lang="en-GB" sz="1600" dirty="0">
                <a:latin typeface="+mj-lt"/>
                <a:ea typeface="Calibri" panose="020F0502020204030204" pitchFamily="34" charset="0"/>
                <a:cs typeface="Times New Roman" panose="02020603050405020304" pitchFamily="18" charset="0"/>
              </a:rPr>
              <a:t>E</a:t>
            </a:r>
            <a:r>
              <a:rPr lang="en-GB" sz="1600" dirty="0" smtClean="0">
                <a:latin typeface="+mj-lt"/>
                <a:ea typeface="Calibri" panose="020F0502020204030204" pitchFamily="34" charset="0"/>
                <a:cs typeface="Times New Roman" panose="02020603050405020304" pitchFamily="18" charset="0"/>
              </a:rPr>
              <a:t>nsure everyone knows what’s expected of them early on in the year, with goals for everyone</a:t>
            </a:r>
            <a:endParaRPr lang="en-GB" sz="1600" dirty="0">
              <a:latin typeface="+mj-lt"/>
              <a:ea typeface="Calibri" panose="020F0502020204030204" pitchFamily="34" charset="0"/>
              <a:cs typeface="Times New Roman" panose="02020603050405020304" pitchFamily="18" charset="0"/>
            </a:endParaRPr>
          </a:p>
          <a:p>
            <a:pPr marL="342900" lvl="0" indent="-342900">
              <a:spcAft>
                <a:spcPts val="600"/>
              </a:spcAft>
              <a:buFont typeface="Arial" panose="020B0604020202020204" pitchFamily="34" charset="0"/>
              <a:buChar char="•"/>
              <a:tabLst>
                <a:tab pos="457200" algn="l"/>
              </a:tabLst>
            </a:pPr>
            <a:r>
              <a:rPr lang="en-GB" sz="1600" dirty="0" smtClean="0">
                <a:latin typeface="+mj-lt"/>
                <a:ea typeface="Calibri" panose="020F0502020204030204" pitchFamily="34" charset="0"/>
                <a:cs typeface="Times New Roman" panose="02020603050405020304" pitchFamily="18" charset="0"/>
              </a:rPr>
              <a:t>Provide </a:t>
            </a:r>
            <a:r>
              <a:rPr lang="en-GB" sz="1600" dirty="0">
                <a:latin typeface="+mj-lt"/>
                <a:ea typeface="Calibri" panose="020F0502020204030204" pitchFamily="34" charset="0"/>
                <a:cs typeface="Times New Roman" panose="02020603050405020304" pitchFamily="18" charset="0"/>
              </a:rPr>
              <a:t>opportunities to check in and listen to how people are doing</a:t>
            </a:r>
          </a:p>
          <a:p>
            <a:pPr marL="342900" lvl="0" indent="-342900">
              <a:spcAft>
                <a:spcPts val="600"/>
              </a:spcAft>
              <a:buFont typeface="Arial" panose="020B0604020202020204" pitchFamily="34" charset="0"/>
              <a:buChar char="•"/>
              <a:tabLst>
                <a:tab pos="457200" algn="l"/>
              </a:tabLst>
            </a:pPr>
            <a:r>
              <a:rPr lang="en-GB" sz="1600" dirty="0" smtClean="0">
                <a:latin typeface="+mj-lt"/>
                <a:ea typeface="Calibri" panose="020F0502020204030204" pitchFamily="34" charset="0"/>
                <a:cs typeface="Times New Roman" panose="02020603050405020304" pitchFamily="18" charset="0"/>
              </a:rPr>
              <a:t>Create </a:t>
            </a:r>
            <a:r>
              <a:rPr lang="en-GB" sz="1600" dirty="0">
                <a:latin typeface="+mj-lt"/>
                <a:ea typeface="Calibri" panose="020F0502020204030204" pitchFamily="34" charset="0"/>
                <a:cs typeface="Times New Roman" panose="02020603050405020304" pitchFamily="18" charset="0"/>
              </a:rPr>
              <a:t>space for fuller conversations on capability, career and </a:t>
            </a:r>
            <a:r>
              <a:rPr lang="en-GB" sz="1600" dirty="0" smtClean="0">
                <a:latin typeface="+mj-lt"/>
                <a:ea typeface="Calibri" panose="020F0502020204030204" pitchFamily="34" charset="0"/>
                <a:cs typeface="Times New Roman" panose="02020603050405020304" pitchFamily="18" charset="0"/>
              </a:rPr>
              <a:t>talent. (We’ll only rate performance at year-end)</a:t>
            </a:r>
            <a:endParaRPr lang="en-GB" sz="1600" dirty="0">
              <a:latin typeface="+mj-lt"/>
              <a:ea typeface="Calibri" panose="020F0502020204030204" pitchFamily="34" charset="0"/>
              <a:cs typeface="Times New Roman" panose="02020603050405020304" pitchFamily="18" charset="0"/>
            </a:endParaRPr>
          </a:p>
          <a:p>
            <a:pPr marL="342900" lvl="0" indent="-342900">
              <a:spcAft>
                <a:spcPts val="600"/>
              </a:spcAft>
              <a:buFont typeface="Arial" panose="020B0604020202020204" pitchFamily="34" charset="0"/>
              <a:buChar char="•"/>
              <a:tabLst>
                <a:tab pos="457200" algn="l"/>
              </a:tabLst>
            </a:pPr>
            <a:r>
              <a:rPr lang="en-GB" sz="1600" dirty="0" smtClean="0">
                <a:latin typeface="+mj-lt"/>
                <a:ea typeface="Calibri" panose="020F0502020204030204" pitchFamily="34" charset="0"/>
                <a:cs typeface="Times New Roman" panose="02020603050405020304" pitchFamily="18" charset="0"/>
              </a:rPr>
              <a:t>Provide </a:t>
            </a:r>
            <a:r>
              <a:rPr lang="en-GB" sz="1600" dirty="0">
                <a:latin typeface="+mj-lt"/>
                <a:ea typeface="Calibri" panose="020F0502020204030204" pitchFamily="34" charset="0"/>
                <a:cs typeface="Times New Roman" panose="02020603050405020304" pitchFamily="18" charset="0"/>
              </a:rPr>
              <a:t>a more integrated and simple experience for managers and </a:t>
            </a:r>
            <a:r>
              <a:rPr lang="en-GB" sz="1600" dirty="0" smtClean="0">
                <a:latin typeface="+mj-lt"/>
                <a:ea typeface="Calibri" panose="020F0502020204030204" pitchFamily="34" charset="0"/>
                <a:cs typeface="Times New Roman" panose="02020603050405020304" pitchFamily="18" charset="0"/>
              </a:rPr>
              <a:t>colleagues</a:t>
            </a:r>
            <a:endParaRPr lang="en-GB" sz="1600" dirty="0" smtClean="0">
              <a:effectLst/>
              <a:latin typeface="+mj-lt"/>
              <a:ea typeface="Calibri" panose="020F0502020204030204" pitchFamily="34" charset="0"/>
              <a:cs typeface="Times New Roman" panose="02020603050405020304" pitchFamily="18" charset="0"/>
            </a:endParaRPr>
          </a:p>
          <a:p>
            <a:pPr marL="342900" lvl="0" indent="-342900">
              <a:spcAft>
                <a:spcPts val="600"/>
              </a:spcAft>
              <a:buFont typeface="Arial" panose="020B0604020202020204" pitchFamily="34" charset="0"/>
              <a:buChar char="•"/>
              <a:tabLst>
                <a:tab pos="457200" algn="l"/>
              </a:tabLst>
            </a:pPr>
            <a:r>
              <a:rPr lang="en-GB" sz="1600" dirty="0" smtClean="0">
                <a:latin typeface="+mj-lt"/>
                <a:ea typeface="Calibri" panose="020F0502020204030204" pitchFamily="34" charset="0"/>
                <a:cs typeface="Times New Roman" panose="02020603050405020304" pitchFamily="18" charset="0"/>
              </a:rPr>
              <a:t>Help people understand that the way we go about our work is just as important as what we deliver</a:t>
            </a:r>
            <a:endParaRPr lang="en-GB" sz="1600" dirty="0">
              <a:effectLst/>
              <a:latin typeface="+mj-lt"/>
              <a:ea typeface="Calibri" panose="020F0502020204030204" pitchFamily="34" charset="0"/>
              <a:cs typeface="Times New Roman" panose="02020603050405020304" pitchFamily="18" charset="0"/>
            </a:endParaRPr>
          </a:p>
        </p:txBody>
      </p:sp>
      <p:sp>
        <p:nvSpPr>
          <p:cNvPr id="32" name="TextBox 31">
            <a:extLst>
              <a:ext uri="{FF2B5EF4-FFF2-40B4-BE49-F238E27FC236}">
                <a16:creationId xmlns:a16="http://schemas.microsoft.com/office/drawing/2014/main" xmlns="" id="{C839B486-84A9-4088-A54F-4EBA0C735BD3}"/>
              </a:ext>
            </a:extLst>
          </p:cNvPr>
          <p:cNvSpPr txBox="1"/>
          <p:nvPr/>
        </p:nvSpPr>
        <p:spPr>
          <a:xfrm rot="925059">
            <a:off x="6476780" y="1426620"/>
            <a:ext cx="4733032" cy="3774209"/>
          </a:xfrm>
          <a:prstGeom prst="rect">
            <a:avLst/>
          </a:prstGeom>
          <a:noFill/>
        </p:spPr>
        <p:txBody>
          <a:bodyPr spcFirstLastPara="1" wrap="square" lIns="0" tIns="0" rIns="0" bIns="0" numCol="1" rtlCol="0">
            <a:prstTxWarp prst="textArchUp">
              <a:avLst>
                <a:gd name="adj" fmla="val 5836513"/>
              </a:avLst>
            </a:prstTxWarp>
            <a:noAutofit/>
          </a:bodyPr>
          <a:lstStyle/>
          <a:p>
            <a:pPr algn="ctr" defTabSz="380254"/>
            <a:r>
              <a:rPr lang="en-GB" sz="1793" b="1" spc="600" dirty="0" smtClean="0">
                <a:solidFill>
                  <a:srgbClr val="E60050"/>
                </a:solidFill>
              </a:rPr>
              <a:t>        </a:t>
            </a:r>
            <a:r>
              <a:rPr lang="en-GB" b="1" spc="600" dirty="0" smtClean="0">
                <a:solidFill>
                  <a:srgbClr val="E60050"/>
                </a:solidFill>
              </a:rPr>
              <a:t>Feedback in </a:t>
            </a:r>
            <a:r>
              <a:rPr lang="en-GB" b="1" spc="600" dirty="0">
                <a:solidFill>
                  <a:srgbClr val="E60050"/>
                </a:solidFill>
              </a:rPr>
              <a:t>the </a:t>
            </a:r>
            <a:r>
              <a:rPr lang="en-GB" b="1" spc="600" dirty="0" smtClean="0">
                <a:solidFill>
                  <a:srgbClr val="E60050"/>
                </a:solidFill>
              </a:rPr>
              <a:t>moment      </a:t>
            </a:r>
            <a:endParaRPr lang="en-GB" b="1" spc="600" dirty="0">
              <a:solidFill>
                <a:srgbClr val="E60050"/>
              </a:solidFill>
            </a:endParaRPr>
          </a:p>
        </p:txBody>
      </p:sp>
      <p:sp>
        <p:nvSpPr>
          <p:cNvPr id="34" name="TextBox 33">
            <a:extLst>
              <a:ext uri="{FF2B5EF4-FFF2-40B4-BE49-F238E27FC236}">
                <a16:creationId xmlns:a16="http://schemas.microsoft.com/office/drawing/2014/main" xmlns="" id="{C839B486-84A9-4088-A54F-4EBA0C735BD3}"/>
              </a:ext>
            </a:extLst>
          </p:cNvPr>
          <p:cNvSpPr txBox="1"/>
          <p:nvPr/>
        </p:nvSpPr>
        <p:spPr>
          <a:xfrm rot="12443617">
            <a:off x="6030676" y="2588117"/>
            <a:ext cx="4733032" cy="3774209"/>
          </a:xfrm>
          <a:prstGeom prst="rect">
            <a:avLst/>
          </a:prstGeom>
          <a:noFill/>
        </p:spPr>
        <p:txBody>
          <a:bodyPr spcFirstLastPara="1" wrap="square" lIns="0" tIns="0" rIns="0" bIns="0" numCol="1" rtlCol="0">
            <a:prstTxWarp prst="textArchUp">
              <a:avLst>
                <a:gd name="adj" fmla="val 5836513"/>
              </a:avLst>
            </a:prstTxWarp>
            <a:noAutofit/>
          </a:bodyPr>
          <a:lstStyle/>
          <a:p>
            <a:pPr algn="ctr" defTabSz="380254"/>
            <a:r>
              <a:rPr lang="en-GB" sz="1793" b="1" spc="600" dirty="0" smtClean="0">
                <a:solidFill>
                  <a:srgbClr val="E60050"/>
                </a:solidFill>
              </a:rPr>
              <a:t>        </a:t>
            </a:r>
            <a:r>
              <a:rPr lang="en-GB" b="1" spc="600" dirty="0" smtClean="0">
                <a:solidFill>
                  <a:srgbClr val="E60050"/>
                </a:solidFill>
              </a:rPr>
              <a:t>Feedback in </a:t>
            </a:r>
            <a:r>
              <a:rPr lang="en-GB" b="1" spc="600" dirty="0">
                <a:solidFill>
                  <a:srgbClr val="E60050"/>
                </a:solidFill>
              </a:rPr>
              <a:t>the </a:t>
            </a:r>
            <a:r>
              <a:rPr lang="en-GB" b="1" spc="600" dirty="0" smtClean="0">
                <a:solidFill>
                  <a:srgbClr val="E60050"/>
                </a:solidFill>
              </a:rPr>
              <a:t>moment      </a:t>
            </a:r>
            <a:endParaRPr lang="en-GB" b="1" spc="600" dirty="0">
              <a:solidFill>
                <a:srgbClr val="E60050"/>
              </a:solidFill>
            </a:endParaRPr>
          </a:p>
        </p:txBody>
      </p:sp>
    </p:spTree>
    <p:extLst>
      <p:ext uri="{BB962C8B-B14F-4D97-AF65-F5344CB8AC3E}">
        <p14:creationId xmlns:p14="http://schemas.microsoft.com/office/powerpoint/2010/main" val="133518158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Where to find out more</a:t>
            </a:r>
          </a:p>
        </p:txBody>
      </p:sp>
      <p:sp>
        <p:nvSpPr>
          <p:cNvPr id="3" name="Content Placeholder 2"/>
          <p:cNvSpPr>
            <a:spLocks noGrp="1"/>
          </p:cNvSpPr>
          <p:nvPr>
            <p:ph idx="1"/>
          </p:nvPr>
        </p:nvSpPr>
        <p:spPr>
          <a:xfrm>
            <a:off x="504000" y="1116261"/>
            <a:ext cx="5975852" cy="4896296"/>
          </a:xfrm>
        </p:spPr>
        <p:txBody>
          <a:bodyPr/>
          <a:lstStyle/>
          <a:p>
            <a:pPr>
              <a:lnSpc>
                <a:spcPct val="100000"/>
              </a:lnSpc>
            </a:pPr>
            <a:endParaRPr lang="en-GB" sz="1400" dirty="0" smtClean="0">
              <a:solidFill>
                <a:schemeClr val="accent1"/>
              </a:solidFill>
            </a:endParaRPr>
          </a:p>
          <a:p>
            <a:pPr>
              <a:lnSpc>
                <a:spcPct val="100000"/>
              </a:lnSpc>
            </a:pPr>
            <a:r>
              <a:rPr lang="en-GB" sz="1600" b="1" dirty="0">
                <a:solidFill>
                  <a:schemeClr val="accent1"/>
                </a:solidFill>
              </a:rPr>
              <a:t>Resources for </a:t>
            </a:r>
            <a:r>
              <a:rPr lang="en-GB" sz="1600" b="1" dirty="0" smtClean="0">
                <a:solidFill>
                  <a:schemeClr val="accent1"/>
                </a:solidFill>
              </a:rPr>
              <a:t>people managers and employees</a:t>
            </a:r>
          </a:p>
          <a:p>
            <a:pPr>
              <a:lnSpc>
                <a:spcPct val="100000"/>
              </a:lnSpc>
            </a:pPr>
            <a:endParaRPr lang="en-GB" sz="800" dirty="0">
              <a:solidFill>
                <a:schemeClr val="accent1"/>
              </a:solidFill>
            </a:endParaRPr>
          </a:p>
          <a:p>
            <a:pPr marL="285750" indent="-285750">
              <a:lnSpc>
                <a:spcPct val="100000"/>
              </a:lnSpc>
              <a:spcAft>
                <a:spcPts val="600"/>
              </a:spcAft>
              <a:buFont typeface="Arial" panose="020B0604020202020204" pitchFamily="34" charset="0"/>
              <a:buChar char="•"/>
            </a:pPr>
            <a:r>
              <a:rPr lang="en-GB" sz="1400"/>
              <a:t>People manager calls will run from end January into February 2018</a:t>
            </a:r>
          </a:p>
          <a:p>
            <a:pPr marL="285750" indent="-285750">
              <a:lnSpc>
                <a:spcPct val="100000"/>
              </a:lnSpc>
              <a:spcAft>
                <a:spcPts val="600"/>
              </a:spcAft>
              <a:buFont typeface="Arial" panose="020B0604020202020204" pitchFamily="34" charset="0"/>
              <a:buChar char="•"/>
            </a:pPr>
            <a:r>
              <a:rPr lang="en-GB" sz="1400"/>
              <a:t>We’re currently updating all the manager and employee guides and FAQs ready for the </a:t>
            </a:r>
            <a:r>
              <a:rPr lang="en-GB" sz="1400" b="1"/>
              <a:t>end of January. </a:t>
            </a:r>
            <a:r>
              <a:rPr lang="en-GB" sz="1400"/>
              <a:t>The final pay matrix will be available in April</a:t>
            </a:r>
            <a:r>
              <a:rPr lang="en-GB" sz="1400" smtClean="0"/>
              <a:t>.</a:t>
            </a:r>
            <a:br>
              <a:rPr lang="en-GB" sz="1400" smtClean="0"/>
            </a:br>
            <a:endParaRPr lang="en-GB" sz="1400" b="1"/>
          </a:p>
          <a:p>
            <a:pPr>
              <a:lnSpc>
                <a:spcPct val="100000"/>
              </a:lnSpc>
              <a:spcAft>
                <a:spcPts val="600"/>
              </a:spcAft>
            </a:pPr>
            <a:r>
              <a:rPr lang="en-GB" sz="1400" smtClean="0">
                <a:hlinkClick r:id="rId3"/>
              </a:rPr>
              <a:t>My </a:t>
            </a:r>
            <a:r>
              <a:rPr lang="en-GB" sz="1400" dirty="0" smtClean="0">
                <a:hlinkClick r:id="rId3"/>
              </a:rPr>
              <a:t>Performance</a:t>
            </a:r>
            <a:r>
              <a:rPr lang="en-GB" sz="1400" dirty="0" smtClean="0"/>
              <a:t> on HR Home</a:t>
            </a:r>
          </a:p>
          <a:p>
            <a:pPr>
              <a:lnSpc>
                <a:spcPct val="100000"/>
              </a:lnSpc>
            </a:pPr>
            <a:r>
              <a:rPr lang="en-GB" sz="1400" dirty="0" smtClean="0"/>
              <a:t>For policy, guidance </a:t>
            </a:r>
            <a:r>
              <a:rPr lang="en-GB" sz="1400" dirty="0"/>
              <a:t>and tools such as the review calendar, goal setting template, FAQs and HR System </a:t>
            </a:r>
            <a:r>
              <a:rPr lang="en-GB" sz="1400" dirty="0" smtClean="0"/>
              <a:t>guide</a:t>
            </a:r>
            <a:endParaRPr lang="en-GB" sz="2000" dirty="0"/>
          </a:p>
          <a:p>
            <a:pPr>
              <a:lnSpc>
                <a:spcPct val="100000"/>
              </a:lnSpc>
            </a:pPr>
            <a:endParaRPr lang="en-GB" sz="1050" dirty="0" smtClean="0">
              <a:solidFill>
                <a:schemeClr val="accent1"/>
              </a:solidFill>
            </a:endParaRPr>
          </a:p>
          <a:p>
            <a:pPr>
              <a:lnSpc>
                <a:spcPct val="100000"/>
              </a:lnSpc>
              <a:spcAft>
                <a:spcPts val="600"/>
              </a:spcAft>
            </a:pPr>
            <a:r>
              <a:rPr lang="en-GB" sz="1400" u="sng" dirty="0" smtClean="0">
                <a:solidFill>
                  <a:schemeClr val="accent2"/>
                </a:solidFill>
                <a:hlinkClick r:id="rId4"/>
              </a:rPr>
              <a:t>Management Essentials</a:t>
            </a:r>
            <a:endParaRPr lang="en-GB" sz="1400" u="sng" dirty="0" smtClean="0">
              <a:solidFill>
                <a:schemeClr val="accent2"/>
              </a:solidFill>
            </a:endParaRPr>
          </a:p>
          <a:p>
            <a:pPr>
              <a:lnSpc>
                <a:spcPct val="100000"/>
              </a:lnSpc>
            </a:pPr>
            <a:r>
              <a:rPr lang="en-GB" sz="1400" dirty="0" smtClean="0"/>
              <a:t>Materials </a:t>
            </a:r>
            <a:r>
              <a:rPr lang="en-GB" sz="1400" dirty="0"/>
              <a:t>and videos for managers on practical management skills including </a:t>
            </a:r>
            <a:br>
              <a:rPr lang="en-GB" sz="1400" dirty="0"/>
            </a:br>
            <a:r>
              <a:rPr lang="en-GB" sz="1400" dirty="0"/>
              <a:t>how to apply the My Performance </a:t>
            </a:r>
            <a:r>
              <a:rPr lang="en-GB" sz="1400" dirty="0" smtClean="0"/>
              <a:t>approach</a:t>
            </a:r>
          </a:p>
          <a:p>
            <a:pPr>
              <a:lnSpc>
                <a:spcPct val="100000"/>
              </a:lnSpc>
            </a:pPr>
            <a:endParaRPr lang="en-GB" sz="1050" dirty="0"/>
          </a:p>
          <a:p>
            <a:pPr>
              <a:lnSpc>
                <a:spcPct val="100000"/>
              </a:lnSpc>
            </a:pPr>
            <a:r>
              <a:rPr lang="en-GB" sz="1400" dirty="0" smtClean="0">
                <a:hlinkClick r:id="rId5"/>
              </a:rPr>
              <a:t>Reward</a:t>
            </a:r>
            <a:endParaRPr lang="en-GB" sz="1400" dirty="0"/>
          </a:p>
          <a:p>
            <a:pPr>
              <a:lnSpc>
                <a:spcPct val="100000"/>
              </a:lnSpc>
              <a:spcAft>
                <a:spcPts val="600"/>
              </a:spcAft>
            </a:pPr>
            <a:r>
              <a:rPr lang="en-GB" sz="1400" dirty="0" smtClean="0"/>
              <a:t>For the latest pay review guidance (currently showing UK January details)</a:t>
            </a:r>
            <a:r>
              <a:rPr lang="en-GB" sz="1400" dirty="0"/>
              <a:t/>
            </a:r>
            <a:br>
              <a:rPr lang="en-GB" sz="1400" dirty="0"/>
            </a:br>
            <a:r>
              <a:rPr lang="en-GB" sz="1400" dirty="0"/>
              <a:t/>
            </a:r>
            <a:br>
              <a:rPr lang="en-GB" sz="1400" dirty="0"/>
            </a:br>
            <a:endParaRPr lang="en-GB" sz="1800" dirty="0">
              <a:solidFill>
                <a:schemeClr val="accent1"/>
              </a:solidFill>
            </a:endParaRPr>
          </a:p>
        </p:txBody>
      </p:sp>
      <p:sp>
        <p:nvSpPr>
          <p:cNvPr id="4" name="Slide Number Placeholder 3"/>
          <p:cNvSpPr>
            <a:spLocks noGrp="1"/>
          </p:cNvSpPr>
          <p:nvPr>
            <p:ph type="sldNum" sz="quarter" idx="12"/>
          </p:nvPr>
        </p:nvSpPr>
        <p:spPr/>
        <p:txBody>
          <a:bodyPr/>
          <a:lstStyle/>
          <a:p>
            <a:fld id="{0B868178-02AE-42FC-958D-6B8F13B60175}" type="slidenum">
              <a:rPr lang="en-GB" smtClean="0"/>
              <a:pPr/>
              <a:t>9</a:t>
            </a:fld>
            <a:endParaRPr lang="en-GB" dirty="0"/>
          </a:p>
        </p:txBody>
      </p:sp>
      <p:pic>
        <p:nvPicPr>
          <p:cNvPr id="10" name="Content Placeholder 9"/>
          <p:cNvPicPr>
            <a:picLocks noGrp="1" noChangeAspect="1"/>
          </p:cNvPicPr>
          <p:nvPr>
            <p:ph sz="quarter" idx="13"/>
          </p:nvPr>
        </p:nvPicPr>
        <p:blipFill>
          <a:blip r:embed="rId6" cstate="print">
            <a:extLst>
              <a:ext uri="{28A0092B-C50C-407E-A947-70E740481C1C}">
                <a14:useLocalDpi xmlns:a14="http://schemas.microsoft.com/office/drawing/2010/main" val="0"/>
              </a:ext>
            </a:extLst>
          </a:blip>
          <a:stretch>
            <a:fillRect/>
          </a:stretch>
        </p:blipFill>
        <p:spPr>
          <a:xfrm>
            <a:off x="6906926" y="1692077"/>
            <a:ext cx="4973526" cy="3312368"/>
          </a:xfrm>
        </p:spPr>
      </p:pic>
    </p:spTree>
    <p:extLst>
      <p:ext uri="{BB962C8B-B14F-4D97-AF65-F5344CB8AC3E}">
        <p14:creationId xmlns:p14="http://schemas.microsoft.com/office/powerpoint/2010/main" val="20503137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2.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3.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4.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5.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6.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heme/theme1.xml><?xml version="1.0" encoding="utf-8"?>
<a:theme xmlns:a="http://schemas.openxmlformats.org/drawingml/2006/main" name="BT_ppt_widescreen_mountain(calibri)">
  <a:themeElements>
    <a:clrScheme name="Red&amp;White - BT">
      <a:dk1>
        <a:sysClr val="windowText" lastClr="000000"/>
      </a:dk1>
      <a:lt1>
        <a:sysClr val="window" lastClr="FFFFFF"/>
      </a:lt1>
      <a:dk2>
        <a:srgbClr val="333333"/>
      </a:dk2>
      <a:lt2>
        <a:srgbClr val="666666"/>
      </a:lt2>
      <a:accent1>
        <a:srgbClr val="6400AA"/>
      </a:accent1>
      <a:accent2>
        <a:srgbClr val="E60050"/>
      </a:accent2>
      <a:accent3>
        <a:srgbClr val="00A0D6"/>
      </a:accent3>
      <a:accent4>
        <a:srgbClr val="7F7F7F"/>
      </a:accent4>
      <a:accent5>
        <a:srgbClr val="CCCCCF"/>
      </a:accent5>
      <a:accent6>
        <a:srgbClr val="E5E5E5"/>
      </a:accent6>
      <a:hlink>
        <a:srgbClr val="6400AA"/>
      </a:hlink>
      <a:folHlink>
        <a:srgbClr val="E60050"/>
      </a:folHlink>
    </a:clrScheme>
    <a:fontScheme name="Calibri &amp; Calibri Light">
      <a:majorFont>
        <a:latin typeface="Calibri"/>
        <a:ea typeface=""/>
        <a:cs typeface=""/>
      </a:majorFont>
      <a:minorFont>
        <a:latin typeface="Calibri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ln w="3175">
          <a:solidFill>
            <a:schemeClr val="accent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noAutofit/>
      </a:bodyPr>
      <a:lstStyle>
        <a:defPPr>
          <a:defRPr sz="1500" dirty="0" err="1" smtClean="0"/>
        </a:defPPr>
      </a:lstStyle>
    </a:txDef>
  </a:objectDefaults>
  <a:extraClrSchemeLst/>
  <a:extLst>
    <a:ext uri="{05A4C25C-085E-4340-85A3-A5531E510DB2}">
      <thm15:themeFamily xmlns:thm15="http://schemas.microsoft.com/office/thememl/2012/main" xmlns="" name="BT_ppt_widescreen_fibre(calibri).potx" id="{45D721F8-AD71-4338-8BA4-1A5744C7AE4E}" vid="{27C20623-0ECD-4D6E-94F9-233627BF46E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D290F2D0C094248BBAC834F575817D7" ma:contentTypeVersion="0" ma:contentTypeDescription="Create a new document." ma:contentTypeScope="" ma:versionID="2d65a3b9265223f722586c09391dd324">
  <xsd:schema xmlns:xsd="http://www.w3.org/2001/XMLSchema" xmlns:xs="http://www.w3.org/2001/XMLSchema" xmlns:p="http://schemas.microsoft.com/office/2006/metadata/properties" xmlns:ns2="e0e35bac-e255-4a69-af54-5f01336af94f" targetNamespace="http://schemas.microsoft.com/office/2006/metadata/properties" ma:root="true" ma:fieldsID="d07c0e536ab244eedc15c7ffbaecdff9" ns2:_="">
    <xsd:import namespace="e0e35bac-e255-4a69-af54-5f01336af94f"/>
    <xsd:element name="properties">
      <xsd:complexType>
        <xsd:sequence>
          <xsd:element name="documentManagement">
            <xsd:complexType>
              <xsd:all>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0e35bac-e255-4a69-af54-5f01336af94f"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_dlc_DocId xmlns="e0e35bac-e255-4a69-af54-5f01336af94f">XRQFK435EAEP-58-196</_dlc_DocId>
    <_dlc_DocIdUrl xmlns="e0e35bac-e255-4a69-af54-5f01336af94f">
      <Url>https://office.bt.com/sites/performance/_layouts/DocIdRedir.aspx?ID=XRQFK435EAEP-58-196</Url>
      <Description>XRQFK435EAEP-58-196</Description>
    </_dlc_DocIdUrl>
  </documentManagement>
</p:properties>
</file>

<file path=customXml/itemProps1.xml><?xml version="1.0" encoding="utf-8"?>
<ds:datastoreItem xmlns:ds="http://schemas.openxmlformats.org/officeDocument/2006/customXml" ds:itemID="{D7BF1F6B-C815-469C-9650-1A2CEEF28BE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0e35bac-e255-4a69-af54-5f01336af94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78B96AE-97D6-41BF-B404-095F59785C97}">
  <ds:schemaRefs>
    <ds:schemaRef ds:uri="http://schemas.microsoft.com/sharepoint/events"/>
  </ds:schemaRefs>
</ds:datastoreItem>
</file>

<file path=customXml/itemProps3.xml><?xml version="1.0" encoding="utf-8"?>
<ds:datastoreItem xmlns:ds="http://schemas.openxmlformats.org/officeDocument/2006/customXml" ds:itemID="{0D4F13A3-6A2F-4A87-AF8A-19BF6681D462}">
  <ds:schemaRefs>
    <ds:schemaRef ds:uri="http://schemas.microsoft.com/sharepoint/v3/contenttype/forms"/>
  </ds:schemaRefs>
</ds:datastoreItem>
</file>

<file path=customXml/itemProps4.xml><?xml version="1.0" encoding="utf-8"?>
<ds:datastoreItem xmlns:ds="http://schemas.openxmlformats.org/officeDocument/2006/customXml" ds:itemID="{D47CDDF1-8D8A-4367-B46F-3220362E42CD}">
  <ds:schemaRefs>
    <ds:schemaRef ds:uri="http://purl.org/dc/dcmitype/"/>
    <ds:schemaRef ds:uri="http://schemas.microsoft.com/office/infopath/2007/PartnerControls"/>
    <ds:schemaRef ds:uri="http://purl.org/dc/elements/1.1/"/>
    <ds:schemaRef ds:uri="http://schemas.microsoft.com/office/2006/metadata/properties"/>
    <ds:schemaRef ds:uri="http://schemas.microsoft.com/office/2006/documentManagement/types"/>
    <ds:schemaRef ds:uri="http://purl.org/dc/terms/"/>
    <ds:schemaRef ds:uri="e0e35bac-e255-4a69-af54-5f01336af94f"/>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BT_ppt_widescreen_girl(calibri)</Template>
  <TotalTime>9400</TotalTime>
  <Words>1116</Words>
  <Application>Microsoft Office PowerPoint</Application>
  <PresentationFormat>Custom</PresentationFormat>
  <Paragraphs>219</Paragraphs>
  <Slides>9</Slides>
  <Notes>7</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BT_ppt_widescreen_mountain(calibri)</vt:lpstr>
      <vt:lpstr>My Performance   </vt:lpstr>
      <vt:lpstr>Improving our approach to performance</vt:lpstr>
      <vt:lpstr>My Performance approach continues at year-end</vt:lpstr>
      <vt:lpstr>Self reflection – your opportunity for some self reflection and to talk to your manager about how things have gone against the goals that were set during 2017/18. You can use this optional template to help briefly summarise and prepare for that conversation </vt:lpstr>
      <vt:lpstr>1) You complete the self-reflection template 2) You or your manager clicks the ‘Year End Conversation 2017/18’ document link to create the performance document 3) You can then upload the completed self-reflection template to the performance document as an attachment 4) The template will be visible as an attachment to both you and your reviewing manager throughout the process 5) The Manage Feedback step remains the same (where anyone can request feedback on themselves from others)     </vt:lpstr>
      <vt:lpstr>Key dates – year-end and setting up 18/19 for success</vt:lpstr>
      <vt:lpstr>How we’re supporting people through the process – comms timeline</vt:lpstr>
      <vt:lpstr>My Performance cycle 18/19</vt:lpstr>
      <vt:lpstr>Where to find out more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Click to add title Secondary title line</dc:title>
  <dc:creator>Patrick McGuinness</dc:creator>
  <cp:lastModifiedBy>Philippa Childs</cp:lastModifiedBy>
  <cp:revision>240</cp:revision>
  <cp:lastPrinted>2018-01-09T10:46:42Z</cp:lastPrinted>
  <dcterms:created xsi:type="dcterms:W3CDTF">2017-07-14T11:57:52Z</dcterms:created>
  <dcterms:modified xsi:type="dcterms:W3CDTF">2018-01-10T10:07:02Z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0x0101007D290F2D0C094248BBAC834F575817D7</vt:lpwstr>
  </property>
  <property fmtid="{D5CDD505-2E9C-101B-9397-08002B2CF9AE}" pid="3" name="_dlc_DocIdItemGuid">
    <vt:lpwstr>be84444d-a385-44ce-a03c-0d1e180cd264</vt:lpwstr>
  </property>
</Properties>
</file>